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handoutMasterIdLst>
    <p:handoutMasterId r:id="rId14"/>
  </p:handoutMasterIdLst>
  <p:sldIdLst>
    <p:sldId id="257" r:id="rId2"/>
    <p:sldId id="258" r:id="rId3"/>
    <p:sldId id="259" r:id="rId4"/>
    <p:sldId id="277" r:id="rId5"/>
    <p:sldId id="260" r:id="rId6"/>
    <p:sldId id="279" r:id="rId7"/>
    <p:sldId id="280" r:id="rId8"/>
    <p:sldId id="281" r:id="rId9"/>
    <p:sldId id="282" r:id="rId10"/>
    <p:sldId id="283" r:id="rId11"/>
    <p:sldId id="284" r:id="rId12"/>
  </p:sldIdLst>
  <p:sldSz cx="12192000" cy="68580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0" userDrawn="1">
          <p15:clr>
            <a:srgbClr val="A4A3A4"/>
          </p15:clr>
        </p15:guide>
        <p15:guide id="2" pos="3840" userDrawn="1">
          <p15:clr>
            <a:srgbClr val="A4A3A4"/>
          </p15:clr>
        </p15:guide>
        <p15:guide id="3" pos="3940" userDrawn="1">
          <p15:clr>
            <a:srgbClr val="A4A3A4"/>
          </p15:clr>
        </p15:guide>
        <p15:guide id="4" orient="horz" pos="799" userDrawn="1">
          <p15:clr>
            <a:srgbClr val="A4A3A4"/>
          </p15:clr>
        </p15:guide>
        <p15:guide id="5" orient="horz" pos="8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61E4DF8-6D52-4193-EC66-8754181AFC9E}" name="Marnie Hoolahan" initials="MH" userId="S::mhoolahan@NemetzGroup.onmicrosoft.com::9f26845b-3def-4701-98c2-0b6b3c75fe8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mel" initials="ML" lastIdx="1" clrIdx="0">
    <p:extLst>
      <p:ext uri="{19B8F6BF-5375-455C-9EA6-DF929625EA0E}">
        <p15:presenceInfo xmlns:p15="http://schemas.microsoft.com/office/powerpoint/2012/main" userId="mem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300"/>
    <a:srgbClr val="FFD579"/>
    <a:srgbClr val="FF93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5" autoAdjust="0"/>
    <p:restoredTop sz="77596" autoAdjust="0"/>
  </p:normalViewPr>
  <p:slideViewPr>
    <p:cSldViewPr snapToGrid="0" snapToObjects="1" showGuides="1">
      <p:cViewPr varScale="1">
        <p:scale>
          <a:sx n="89" d="100"/>
          <a:sy n="89" d="100"/>
        </p:scale>
        <p:origin x="1528" y="160"/>
      </p:cViewPr>
      <p:guideLst>
        <p:guide orient="horz" pos="550"/>
        <p:guide pos="3840"/>
        <p:guide pos="3940"/>
        <p:guide orient="horz" pos="799"/>
        <p:guide orient="horz" pos="86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4" d="100"/>
          <a:sy n="54" d="100"/>
        </p:scale>
        <p:origin x="287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824B329-6BEB-09C0-0683-61FB262F944C}"/>
              </a:ext>
            </a:extLst>
          </p:cNvPr>
          <p:cNvSpPr>
            <a:spLocks noGrp="1"/>
          </p:cNvSpPr>
          <p:nvPr>
            <p:ph type="hdr" sz="quarter"/>
          </p:nvPr>
        </p:nvSpPr>
        <p:spPr>
          <a:xfrm>
            <a:off x="0" y="0"/>
            <a:ext cx="4002088" cy="3508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B23A524-C93F-E367-62B1-7E7CAB1FADD6}"/>
              </a:ext>
            </a:extLst>
          </p:cNvPr>
          <p:cNvSpPr>
            <a:spLocks noGrp="1"/>
          </p:cNvSpPr>
          <p:nvPr>
            <p:ph type="dt" sz="quarter" idx="1"/>
          </p:nvPr>
        </p:nvSpPr>
        <p:spPr>
          <a:xfrm>
            <a:off x="5232401" y="0"/>
            <a:ext cx="4002088" cy="350838"/>
          </a:xfrm>
          <a:prstGeom prst="rect">
            <a:avLst/>
          </a:prstGeom>
        </p:spPr>
        <p:txBody>
          <a:bodyPr vert="horz" lIns="91440" tIns="45720" rIns="91440" bIns="45720" rtlCol="0"/>
          <a:lstStyle>
            <a:lvl1pPr algn="r">
              <a:defRPr sz="1200"/>
            </a:lvl1pPr>
          </a:lstStyle>
          <a:p>
            <a:fld id="{AB28A947-07FB-4E06-97F4-8CB0A0E554A3}" type="datetimeFigureOut">
              <a:rPr lang="en-US" smtClean="0"/>
              <a:t>9/25/25</a:t>
            </a:fld>
            <a:endParaRPr lang="en-US"/>
          </a:p>
        </p:txBody>
      </p:sp>
      <p:sp>
        <p:nvSpPr>
          <p:cNvPr id="4" name="Footer Placeholder 3">
            <a:extLst>
              <a:ext uri="{FF2B5EF4-FFF2-40B4-BE49-F238E27FC236}">
                <a16:creationId xmlns:a16="http://schemas.microsoft.com/office/drawing/2014/main" id="{6BB82748-E736-70FB-8246-437B1F67C9C5}"/>
              </a:ext>
            </a:extLst>
          </p:cNvPr>
          <p:cNvSpPr>
            <a:spLocks noGrp="1"/>
          </p:cNvSpPr>
          <p:nvPr>
            <p:ph type="ftr" sz="quarter" idx="2"/>
          </p:nvPr>
        </p:nvSpPr>
        <p:spPr>
          <a:xfrm>
            <a:off x="0" y="6659564"/>
            <a:ext cx="4002088" cy="3508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D912CDC-70F0-A5A7-BEDC-A7187FED65EC}"/>
              </a:ext>
            </a:extLst>
          </p:cNvPr>
          <p:cNvSpPr>
            <a:spLocks noGrp="1"/>
          </p:cNvSpPr>
          <p:nvPr>
            <p:ph type="sldNum" sz="quarter" idx="3"/>
          </p:nvPr>
        </p:nvSpPr>
        <p:spPr>
          <a:xfrm>
            <a:off x="5232401" y="6659564"/>
            <a:ext cx="4002088" cy="350837"/>
          </a:xfrm>
          <a:prstGeom prst="rect">
            <a:avLst/>
          </a:prstGeom>
        </p:spPr>
        <p:txBody>
          <a:bodyPr vert="horz" lIns="91440" tIns="45720" rIns="91440" bIns="45720" rtlCol="0" anchor="b"/>
          <a:lstStyle>
            <a:lvl1pPr algn="r">
              <a:defRPr sz="1200"/>
            </a:lvl1pPr>
          </a:lstStyle>
          <a:p>
            <a:fld id="{872EEA23-30FC-4AD8-A70A-AA054EF9C540}" type="slidenum">
              <a:rPr lang="en-US" smtClean="0"/>
              <a:t>‹#›</a:t>
            </a:fld>
            <a:endParaRPr lang="en-US"/>
          </a:p>
        </p:txBody>
      </p:sp>
    </p:spTree>
    <p:extLst>
      <p:ext uri="{BB962C8B-B14F-4D97-AF65-F5344CB8AC3E}">
        <p14:creationId xmlns:p14="http://schemas.microsoft.com/office/powerpoint/2010/main" val="22894188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4002299" cy="35173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31639" y="3"/>
            <a:ext cx="4002299" cy="351737"/>
          </a:xfrm>
          <a:prstGeom prst="rect">
            <a:avLst/>
          </a:prstGeom>
        </p:spPr>
        <p:txBody>
          <a:bodyPr vert="horz" lIns="91440" tIns="45720" rIns="91440" bIns="45720" rtlCol="0"/>
          <a:lstStyle>
            <a:lvl1pPr algn="r">
              <a:defRPr sz="1200"/>
            </a:lvl1pPr>
          </a:lstStyle>
          <a:p>
            <a:fld id="{0916D0B8-552F-1247-9890-B231A2DDE671}" type="datetimeFigureOut">
              <a:rPr lang="en-US" smtClean="0"/>
              <a:t>9/25/25</a:t>
            </a:fld>
            <a:endParaRPr lang="en-US"/>
          </a:p>
        </p:txBody>
      </p:sp>
      <p:sp>
        <p:nvSpPr>
          <p:cNvPr id="4" name="Slide Image Placeholder 3"/>
          <p:cNvSpPr>
            <a:spLocks noGrp="1" noRot="1" noChangeAspect="1"/>
          </p:cNvSpPr>
          <p:nvPr>
            <p:ph type="sldImg" idx="2"/>
          </p:nvPr>
        </p:nvSpPr>
        <p:spPr>
          <a:xfrm>
            <a:off x="2516188" y="876300"/>
            <a:ext cx="4203700"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23608" y="3373754"/>
            <a:ext cx="7388860" cy="276034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02299" cy="35173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1736"/>
          </a:xfrm>
          <a:prstGeom prst="rect">
            <a:avLst/>
          </a:prstGeom>
        </p:spPr>
        <p:txBody>
          <a:bodyPr vert="horz" lIns="91440" tIns="45720" rIns="91440" bIns="45720" rtlCol="0" anchor="b"/>
          <a:lstStyle>
            <a:lvl1pPr algn="r">
              <a:defRPr sz="1200"/>
            </a:lvl1pPr>
          </a:lstStyle>
          <a:p>
            <a:fld id="{043F8A0D-D55A-3E4B-8949-9E8880CE9A9C}" type="slidenum">
              <a:rPr lang="en-US" smtClean="0"/>
              <a:t>‹#›</a:t>
            </a:fld>
            <a:endParaRPr lang="en-US"/>
          </a:p>
        </p:txBody>
      </p:sp>
    </p:spTree>
    <p:extLst>
      <p:ext uri="{BB962C8B-B14F-4D97-AF65-F5344CB8AC3E}">
        <p14:creationId xmlns:p14="http://schemas.microsoft.com/office/powerpoint/2010/main" val="320827907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5"/>
          </p:nvPr>
        </p:nvSpPr>
        <p:spPr/>
        <p:txBody>
          <a:bodyPr/>
          <a:lstStyle/>
          <a:p>
            <a:fld id="{043F8A0D-D55A-3E4B-8949-9E8880CE9A9C}" type="slidenum">
              <a:rPr lang="en-US" smtClean="0"/>
              <a:t>1</a:t>
            </a:fld>
            <a:endParaRPr lang="en-US"/>
          </a:p>
        </p:txBody>
      </p:sp>
    </p:spTree>
    <p:extLst>
      <p:ext uri="{BB962C8B-B14F-4D97-AF65-F5344CB8AC3E}">
        <p14:creationId xmlns:p14="http://schemas.microsoft.com/office/powerpoint/2010/main" val="3509742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3F8A0D-D55A-3E4B-8949-9E8880CE9A9C}" type="slidenum">
              <a:rPr lang="en-US" smtClean="0"/>
              <a:t>8</a:t>
            </a:fld>
            <a:endParaRPr lang="en-US"/>
          </a:p>
        </p:txBody>
      </p:sp>
    </p:spTree>
    <p:extLst>
      <p:ext uri="{BB962C8B-B14F-4D97-AF65-F5344CB8AC3E}">
        <p14:creationId xmlns:p14="http://schemas.microsoft.com/office/powerpoint/2010/main" val="3044769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3F8A0D-D55A-3E4B-8949-9E8880CE9A9C}" type="slidenum">
              <a:rPr lang="en-US" smtClean="0"/>
              <a:t>11</a:t>
            </a:fld>
            <a:endParaRPr lang="en-US"/>
          </a:p>
        </p:txBody>
      </p:sp>
    </p:spTree>
    <p:extLst>
      <p:ext uri="{BB962C8B-B14F-4D97-AF65-F5344CB8AC3E}">
        <p14:creationId xmlns:p14="http://schemas.microsoft.com/office/powerpoint/2010/main" val="37576637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AD7F2-C7CE-C253-D15B-61343A83D320}"/>
              </a:ext>
            </a:extLst>
          </p:cNvPr>
          <p:cNvSpPr>
            <a:spLocks noGrp="1"/>
          </p:cNvSpPr>
          <p:nvPr>
            <p:ph type="ctrTitle"/>
          </p:nvPr>
        </p:nvSpPr>
        <p:spPr>
          <a:xfrm>
            <a:off x="640080" y="3003804"/>
            <a:ext cx="9601200" cy="822960"/>
          </a:xfrm>
        </p:spPr>
        <p:txBody>
          <a:bodyPr anchor="b">
            <a:normAutofit/>
          </a:bodyPr>
          <a:lstStyle>
            <a:lvl1pPr algn="l">
              <a:defRPr sz="4400">
                <a:solidFill>
                  <a:schemeClr val="tx2"/>
                </a:solidFill>
              </a:defRPr>
            </a:lvl1pPr>
          </a:lstStyle>
          <a:p>
            <a:r>
              <a:rPr lang="en-US" dirty="0"/>
              <a:t>Click to edit</a:t>
            </a:r>
          </a:p>
        </p:txBody>
      </p:sp>
      <p:sp>
        <p:nvSpPr>
          <p:cNvPr id="3" name="Subtitle 2">
            <a:extLst>
              <a:ext uri="{FF2B5EF4-FFF2-40B4-BE49-F238E27FC236}">
                <a16:creationId xmlns:a16="http://schemas.microsoft.com/office/drawing/2014/main" id="{7F9B49A1-9E61-D9C8-3599-25A387418A39}"/>
              </a:ext>
            </a:extLst>
          </p:cNvPr>
          <p:cNvSpPr>
            <a:spLocks noGrp="1"/>
          </p:cNvSpPr>
          <p:nvPr>
            <p:ph type="subTitle" idx="1"/>
          </p:nvPr>
        </p:nvSpPr>
        <p:spPr>
          <a:xfrm>
            <a:off x="640080" y="3840480"/>
            <a:ext cx="7315200" cy="457200"/>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66AC83DA-E8E8-EBFC-5FAE-5DF82D4BE627}"/>
              </a:ext>
            </a:extLst>
          </p:cNvPr>
          <p:cNvSpPr>
            <a:spLocks noGrp="1"/>
          </p:cNvSpPr>
          <p:nvPr>
            <p:ph type="sldNum" sz="quarter" idx="12"/>
          </p:nvPr>
        </p:nvSpPr>
        <p:spPr/>
        <p:txBody>
          <a:bodyPr/>
          <a:lstStyle/>
          <a:p>
            <a:fld id="{E0788EFF-A5C8-0941-9C7C-109013263273}" type="slidenum">
              <a:rPr lang="en-US" smtClean="0"/>
              <a:t>‹#›</a:t>
            </a:fld>
            <a:endParaRPr lang="en-US"/>
          </a:p>
        </p:txBody>
      </p:sp>
      <p:pic>
        <p:nvPicPr>
          <p:cNvPr id="4" name="Picture 3" descr="A picture containing company name&#10;&#10;Description automatically generated">
            <a:extLst>
              <a:ext uri="{FF2B5EF4-FFF2-40B4-BE49-F238E27FC236}">
                <a16:creationId xmlns:a16="http://schemas.microsoft.com/office/drawing/2014/main" id="{D07509D9-DF72-A709-FF21-EF0B9B059EA2}"/>
              </a:ext>
            </a:extLst>
          </p:cNvPr>
          <p:cNvPicPr>
            <a:picLocks noChangeAspect="1"/>
          </p:cNvPicPr>
          <p:nvPr userDrawn="1"/>
        </p:nvPicPr>
        <p:blipFill>
          <a:blip r:embed="rId2"/>
          <a:stretch>
            <a:fillRect/>
          </a:stretch>
        </p:blipFill>
        <p:spPr>
          <a:xfrm>
            <a:off x="9360099" y="4594860"/>
            <a:ext cx="2500012" cy="1986415"/>
          </a:xfrm>
          <a:prstGeom prst="rect">
            <a:avLst/>
          </a:prstGeom>
        </p:spPr>
      </p:pic>
    </p:spTree>
    <p:extLst>
      <p:ext uri="{BB962C8B-B14F-4D97-AF65-F5344CB8AC3E}">
        <p14:creationId xmlns:p14="http://schemas.microsoft.com/office/powerpoint/2010/main" val="1204712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884680"/>
            <a:ext cx="5455523" cy="4206240"/>
          </a:xfrm>
        </p:spPr>
        <p:txBody>
          <a:bodyPr>
            <a:noAutofit/>
          </a:bodyPr>
          <a:lstStyle>
            <a:lvl1pPr>
              <a:defRPr sz="24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79279" y="1868648"/>
            <a:ext cx="5455523" cy="4206240"/>
          </a:xfrm>
        </p:spPr>
        <p:txBody>
          <a:bodyPr>
            <a:noAutofit/>
          </a:bodyPr>
          <a:lstStyle>
            <a:lvl1pPr>
              <a:defRPr sz="24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DF98CC-160E-494C-8C3C-8CDC5FA257DE}" type="slidenum">
              <a:rPr lang="en-US" smtClean="0"/>
              <a:t>‹#›</a:t>
            </a:fld>
            <a:endParaRPr lang="en-US"/>
          </a:p>
        </p:txBody>
      </p:sp>
      <p:sp>
        <p:nvSpPr>
          <p:cNvPr id="5" name="Text Placeholder 4">
            <a:extLst>
              <a:ext uri="{FF2B5EF4-FFF2-40B4-BE49-F238E27FC236}">
                <a16:creationId xmlns:a16="http://schemas.microsoft.com/office/drawing/2014/main" id="{08679EAF-C20B-41DA-78F6-50E938A28A2C}"/>
              </a:ext>
            </a:extLst>
          </p:cNvPr>
          <p:cNvSpPr>
            <a:spLocks noGrp="1"/>
          </p:cNvSpPr>
          <p:nvPr>
            <p:ph type="body" sz="quarter" idx="13" hasCustomPrompt="1"/>
          </p:nvPr>
        </p:nvSpPr>
        <p:spPr>
          <a:xfrm>
            <a:off x="457200" y="1127125"/>
            <a:ext cx="11277600" cy="579438"/>
          </a:xfrm>
        </p:spPr>
        <p:txBody>
          <a:bodyPr>
            <a:noAutofit/>
          </a:bodyPr>
          <a:lstStyle>
            <a:lvl1pPr marL="0" indent="0">
              <a:buNone/>
              <a:defRPr sz="2400" b="1">
                <a:solidFill>
                  <a:schemeClr val="accent6"/>
                </a:solidFill>
              </a:defRPr>
            </a:lvl1pPr>
          </a:lstStyle>
          <a:p>
            <a:pPr lvl="0"/>
            <a:r>
              <a:rPr lang="en-US" dirty="0"/>
              <a:t>Subhead</a:t>
            </a:r>
          </a:p>
        </p:txBody>
      </p:sp>
    </p:spTree>
    <p:extLst>
      <p:ext uri="{BB962C8B-B14F-4D97-AF65-F5344CB8AC3E}">
        <p14:creationId xmlns:p14="http://schemas.microsoft.com/office/powerpoint/2010/main" val="1790923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884680"/>
            <a:ext cx="5455523" cy="4206240"/>
          </a:xfrm>
        </p:spPr>
        <p:txBody>
          <a:bodyPr>
            <a:noAutofit/>
          </a:bodyPr>
          <a:lstStyle>
            <a:lvl1pPr>
              <a:defRPr sz="24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79279" y="1868648"/>
            <a:ext cx="5455523" cy="4206240"/>
          </a:xfrm>
        </p:spPr>
        <p:txBody>
          <a:bodyPr>
            <a:noAutofit/>
          </a:bodyPr>
          <a:lstStyle>
            <a:lvl1pPr>
              <a:defRPr sz="24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DF98CC-160E-494C-8C3C-8CDC5FA257DE}" type="slidenum">
              <a:rPr lang="en-US" smtClean="0"/>
              <a:t>‹#›</a:t>
            </a:fld>
            <a:endParaRPr lang="en-US"/>
          </a:p>
        </p:txBody>
      </p:sp>
      <p:sp>
        <p:nvSpPr>
          <p:cNvPr id="5" name="Text Placeholder 4">
            <a:extLst>
              <a:ext uri="{FF2B5EF4-FFF2-40B4-BE49-F238E27FC236}">
                <a16:creationId xmlns:a16="http://schemas.microsoft.com/office/drawing/2014/main" id="{08679EAF-C20B-41DA-78F6-50E938A28A2C}"/>
              </a:ext>
            </a:extLst>
          </p:cNvPr>
          <p:cNvSpPr>
            <a:spLocks noGrp="1"/>
          </p:cNvSpPr>
          <p:nvPr>
            <p:ph type="body" sz="quarter" idx="13" hasCustomPrompt="1"/>
          </p:nvPr>
        </p:nvSpPr>
        <p:spPr>
          <a:xfrm>
            <a:off x="457200" y="1127125"/>
            <a:ext cx="11277600" cy="579438"/>
          </a:xfrm>
        </p:spPr>
        <p:txBody>
          <a:bodyPr>
            <a:noAutofit/>
          </a:bodyPr>
          <a:lstStyle>
            <a:lvl1pPr marL="0" indent="0">
              <a:lnSpc>
                <a:spcPct val="100000"/>
              </a:lnSpc>
              <a:buNone/>
              <a:defRPr sz="2400" b="1">
                <a:solidFill>
                  <a:schemeClr val="accent6"/>
                </a:solidFill>
              </a:defRPr>
            </a:lvl1pPr>
          </a:lstStyle>
          <a:p>
            <a:pPr lvl="0"/>
            <a:r>
              <a:rPr lang="en-US" dirty="0"/>
              <a:t>Subhead</a:t>
            </a:r>
          </a:p>
        </p:txBody>
      </p:sp>
    </p:spTree>
    <p:extLst>
      <p:ext uri="{BB962C8B-B14F-4D97-AF65-F5344CB8AC3E}">
        <p14:creationId xmlns:p14="http://schemas.microsoft.com/office/powerpoint/2010/main" val="2266011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AF3-0469-FC4F-487C-CF9A62B3C363}"/>
              </a:ext>
            </a:extLst>
          </p:cNvPr>
          <p:cNvSpPr>
            <a:spLocks noGrp="1"/>
          </p:cNvSpPr>
          <p:nvPr>
            <p:ph type="title"/>
          </p:nvPr>
        </p:nvSpPr>
        <p:spPr>
          <a:xfrm>
            <a:off x="457200" y="241295"/>
            <a:ext cx="11277600" cy="879483"/>
          </a:xfrm>
        </p:spPr>
        <p:txBody>
          <a:bodyPr>
            <a:normAutofit/>
          </a:bodyPr>
          <a:lstStyle>
            <a:lvl1pPr>
              <a:defRPr sz="3800"/>
            </a:lvl1pPr>
          </a:lstStyle>
          <a:p>
            <a:r>
              <a:rPr lang="en-US" dirty="0"/>
              <a:t>Click to edit Master title style</a:t>
            </a:r>
          </a:p>
        </p:txBody>
      </p:sp>
      <p:sp>
        <p:nvSpPr>
          <p:cNvPr id="4" name="Footer Placeholder 3">
            <a:extLst>
              <a:ext uri="{FF2B5EF4-FFF2-40B4-BE49-F238E27FC236}">
                <a16:creationId xmlns:a16="http://schemas.microsoft.com/office/drawing/2014/main" id="{239032C6-28A5-A47B-420B-C0040F5059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CA4DC9-1F18-4119-0A54-F67DD7B3DFDE}"/>
              </a:ext>
            </a:extLst>
          </p:cNvPr>
          <p:cNvSpPr>
            <a:spLocks noGrp="1"/>
          </p:cNvSpPr>
          <p:nvPr>
            <p:ph type="sldNum" sz="quarter" idx="12"/>
          </p:nvPr>
        </p:nvSpPr>
        <p:spPr/>
        <p:txBody>
          <a:bodyPr/>
          <a:lstStyle/>
          <a:p>
            <a:fld id="{E0788EFF-A5C8-0941-9C7C-109013263273}" type="slidenum">
              <a:rPr lang="en-US" smtClean="0"/>
              <a:t>‹#›</a:t>
            </a:fld>
            <a:endParaRPr lang="en-US"/>
          </a:p>
        </p:txBody>
      </p:sp>
      <p:sp>
        <p:nvSpPr>
          <p:cNvPr id="6" name="Text Placeholder 2">
            <a:extLst>
              <a:ext uri="{FF2B5EF4-FFF2-40B4-BE49-F238E27FC236}">
                <a16:creationId xmlns:a16="http://schemas.microsoft.com/office/drawing/2014/main" id="{B8D4FE7E-EE6A-33DB-12B4-3387ED7FD193}"/>
              </a:ext>
            </a:extLst>
          </p:cNvPr>
          <p:cNvSpPr>
            <a:spLocks noGrp="1"/>
          </p:cNvSpPr>
          <p:nvPr>
            <p:ph idx="1"/>
          </p:nvPr>
        </p:nvSpPr>
        <p:spPr>
          <a:xfrm>
            <a:off x="457200" y="1258784"/>
            <a:ext cx="11277600" cy="4918179"/>
          </a:xfrm>
          <a:prstGeom prst="rect">
            <a:avLst/>
          </a:prstGeom>
        </p:spPr>
        <p:txBody>
          <a:bodyPr vert="horz" lIns="91440" tIns="45720" rIns="91440" bIns="45720" rtlCol="0">
            <a:noAutofit/>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59137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AF3-0469-FC4F-487C-CF9A62B3C363}"/>
              </a:ext>
            </a:extLst>
          </p:cNvPr>
          <p:cNvSpPr>
            <a:spLocks noGrp="1"/>
          </p:cNvSpPr>
          <p:nvPr>
            <p:ph type="title"/>
          </p:nvPr>
        </p:nvSpPr>
        <p:spPr>
          <a:xfrm>
            <a:off x="457200" y="241295"/>
            <a:ext cx="11277600" cy="879483"/>
          </a:xfrm>
        </p:spPr>
        <p:txBody>
          <a:bodyPr>
            <a:normAutofit/>
          </a:bodyPr>
          <a:lstStyle>
            <a:lvl1pPr>
              <a:defRPr sz="3800"/>
            </a:lvl1pPr>
          </a:lstStyle>
          <a:p>
            <a:r>
              <a:rPr lang="en-US" dirty="0"/>
              <a:t>Click to edit Master title style</a:t>
            </a:r>
          </a:p>
        </p:txBody>
      </p:sp>
      <p:sp>
        <p:nvSpPr>
          <p:cNvPr id="4" name="Footer Placeholder 3">
            <a:extLst>
              <a:ext uri="{FF2B5EF4-FFF2-40B4-BE49-F238E27FC236}">
                <a16:creationId xmlns:a16="http://schemas.microsoft.com/office/drawing/2014/main" id="{239032C6-28A5-A47B-420B-C0040F5059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CA4DC9-1F18-4119-0A54-F67DD7B3DFDE}"/>
              </a:ext>
            </a:extLst>
          </p:cNvPr>
          <p:cNvSpPr>
            <a:spLocks noGrp="1"/>
          </p:cNvSpPr>
          <p:nvPr>
            <p:ph type="sldNum" sz="quarter" idx="12"/>
          </p:nvPr>
        </p:nvSpPr>
        <p:spPr/>
        <p:txBody>
          <a:bodyPr/>
          <a:lstStyle/>
          <a:p>
            <a:fld id="{E0788EFF-A5C8-0941-9C7C-109013263273}" type="slidenum">
              <a:rPr lang="en-US" smtClean="0"/>
              <a:t>‹#›</a:t>
            </a:fld>
            <a:endParaRPr lang="en-US"/>
          </a:p>
        </p:txBody>
      </p:sp>
      <p:sp>
        <p:nvSpPr>
          <p:cNvPr id="6" name="Text Placeholder 2">
            <a:extLst>
              <a:ext uri="{FF2B5EF4-FFF2-40B4-BE49-F238E27FC236}">
                <a16:creationId xmlns:a16="http://schemas.microsoft.com/office/drawing/2014/main" id="{B8D4FE7E-EE6A-33DB-12B4-3387ED7FD193}"/>
              </a:ext>
            </a:extLst>
          </p:cNvPr>
          <p:cNvSpPr>
            <a:spLocks noGrp="1"/>
          </p:cNvSpPr>
          <p:nvPr>
            <p:ph idx="1"/>
          </p:nvPr>
        </p:nvSpPr>
        <p:spPr>
          <a:xfrm>
            <a:off x="457200" y="1714500"/>
            <a:ext cx="11277600" cy="4462463"/>
          </a:xfrm>
          <a:prstGeom prst="rect">
            <a:avLst/>
          </a:prstGeom>
        </p:spPr>
        <p:txBody>
          <a:bodyPr vert="horz" lIns="91440" tIns="45720" rIns="91440" bIns="45720" rtlCol="0">
            <a:noAutofit/>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3" name="Text Placeholder 4">
            <a:extLst>
              <a:ext uri="{FF2B5EF4-FFF2-40B4-BE49-F238E27FC236}">
                <a16:creationId xmlns:a16="http://schemas.microsoft.com/office/drawing/2014/main" id="{FDE784AB-7E5D-C14E-D6FB-24D197D8A848}"/>
              </a:ext>
            </a:extLst>
          </p:cNvPr>
          <p:cNvSpPr>
            <a:spLocks noGrp="1"/>
          </p:cNvSpPr>
          <p:nvPr>
            <p:ph type="body" sz="quarter" idx="13" hasCustomPrompt="1"/>
          </p:nvPr>
        </p:nvSpPr>
        <p:spPr>
          <a:xfrm>
            <a:off x="457200" y="1127125"/>
            <a:ext cx="11277600" cy="579438"/>
          </a:xfrm>
        </p:spPr>
        <p:txBody>
          <a:bodyPr>
            <a:noAutofit/>
          </a:bodyPr>
          <a:lstStyle>
            <a:lvl1pPr marL="0" indent="0">
              <a:lnSpc>
                <a:spcPct val="100000"/>
              </a:lnSpc>
              <a:buNone/>
              <a:defRPr sz="2400" b="1">
                <a:solidFill>
                  <a:schemeClr val="accent6"/>
                </a:solidFill>
              </a:defRPr>
            </a:lvl1pPr>
          </a:lstStyle>
          <a:p>
            <a:pPr lvl="0"/>
            <a:r>
              <a:rPr lang="en-US" dirty="0"/>
              <a:t>Subhead</a:t>
            </a:r>
          </a:p>
        </p:txBody>
      </p:sp>
    </p:spTree>
    <p:extLst>
      <p:ext uri="{BB962C8B-B14F-4D97-AF65-F5344CB8AC3E}">
        <p14:creationId xmlns:p14="http://schemas.microsoft.com/office/powerpoint/2010/main" val="333565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AF3-0469-FC4F-487C-CF9A62B3C363}"/>
              </a:ext>
            </a:extLst>
          </p:cNvPr>
          <p:cNvSpPr>
            <a:spLocks noGrp="1"/>
          </p:cNvSpPr>
          <p:nvPr>
            <p:ph type="title"/>
          </p:nvPr>
        </p:nvSpPr>
        <p:spPr>
          <a:xfrm>
            <a:off x="457200" y="241295"/>
            <a:ext cx="11277600" cy="879483"/>
          </a:xfrm>
        </p:spPr>
        <p:txBody>
          <a:bodyPr>
            <a:normAutofit/>
          </a:bodyPr>
          <a:lstStyle>
            <a:lvl1pPr>
              <a:defRPr sz="3800"/>
            </a:lvl1pPr>
          </a:lstStyle>
          <a:p>
            <a:r>
              <a:rPr lang="en-US" dirty="0"/>
              <a:t>Click to edit Master title style</a:t>
            </a:r>
          </a:p>
        </p:txBody>
      </p:sp>
      <p:sp>
        <p:nvSpPr>
          <p:cNvPr id="4" name="Footer Placeholder 3">
            <a:extLst>
              <a:ext uri="{FF2B5EF4-FFF2-40B4-BE49-F238E27FC236}">
                <a16:creationId xmlns:a16="http://schemas.microsoft.com/office/drawing/2014/main" id="{239032C6-28A5-A47B-420B-C0040F5059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CA4DC9-1F18-4119-0A54-F67DD7B3DFDE}"/>
              </a:ext>
            </a:extLst>
          </p:cNvPr>
          <p:cNvSpPr>
            <a:spLocks noGrp="1"/>
          </p:cNvSpPr>
          <p:nvPr>
            <p:ph type="sldNum" sz="quarter" idx="12"/>
          </p:nvPr>
        </p:nvSpPr>
        <p:spPr/>
        <p:txBody>
          <a:bodyPr/>
          <a:lstStyle/>
          <a:p>
            <a:fld id="{E0788EFF-A5C8-0941-9C7C-109013263273}" type="slidenum">
              <a:rPr lang="en-US" smtClean="0"/>
              <a:t>‹#›</a:t>
            </a:fld>
            <a:endParaRPr lang="en-US"/>
          </a:p>
        </p:txBody>
      </p:sp>
      <p:sp>
        <p:nvSpPr>
          <p:cNvPr id="6" name="Text Placeholder 2">
            <a:extLst>
              <a:ext uri="{FF2B5EF4-FFF2-40B4-BE49-F238E27FC236}">
                <a16:creationId xmlns:a16="http://schemas.microsoft.com/office/drawing/2014/main" id="{B8D4FE7E-EE6A-33DB-12B4-3387ED7FD193}"/>
              </a:ext>
            </a:extLst>
          </p:cNvPr>
          <p:cNvSpPr>
            <a:spLocks noGrp="1"/>
          </p:cNvSpPr>
          <p:nvPr>
            <p:ph idx="1"/>
          </p:nvPr>
        </p:nvSpPr>
        <p:spPr>
          <a:xfrm>
            <a:off x="457200" y="1714500"/>
            <a:ext cx="11277600" cy="4462463"/>
          </a:xfrm>
          <a:prstGeom prst="rect">
            <a:avLst/>
          </a:prstGeom>
        </p:spPr>
        <p:txBody>
          <a:bodyPr vert="horz" lIns="91440" tIns="45720" rIns="91440" bIns="45720" rtlCol="0">
            <a:no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3" name="Text Placeholder 4">
            <a:extLst>
              <a:ext uri="{FF2B5EF4-FFF2-40B4-BE49-F238E27FC236}">
                <a16:creationId xmlns:a16="http://schemas.microsoft.com/office/drawing/2014/main" id="{FDE784AB-7E5D-C14E-D6FB-24D197D8A848}"/>
              </a:ext>
            </a:extLst>
          </p:cNvPr>
          <p:cNvSpPr>
            <a:spLocks noGrp="1"/>
          </p:cNvSpPr>
          <p:nvPr>
            <p:ph type="body" sz="quarter" idx="13" hasCustomPrompt="1"/>
          </p:nvPr>
        </p:nvSpPr>
        <p:spPr>
          <a:xfrm>
            <a:off x="457200" y="1127125"/>
            <a:ext cx="11277600" cy="579438"/>
          </a:xfrm>
        </p:spPr>
        <p:txBody>
          <a:bodyPr>
            <a:noAutofit/>
          </a:bodyPr>
          <a:lstStyle>
            <a:lvl1pPr marL="0" indent="0">
              <a:lnSpc>
                <a:spcPct val="100000"/>
              </a:lnSpc>
              <a:buNone/>
              <a:defRPr sz="2200" b="1">
                <a:solidFill>
                  <a:schemeClr val="accent6"/>
                </a:solidFill>
              </a:defRPr>
            </a:lvl1pPr>
          </a:lstStyle>
          <a:p>
            <a:pPr lvl="0"/>
            <a:r>
              <a:rPr lang="en-US" dirty="0"/>
              <a:t>Subhead</a:t>
            </a:r>
          </a:p>
        </p:txBody>
      </p:sp>
    </p:spTree>
    <p:extLst>
      <p:ext uri="{BB962C8B-B14F-4D97-AF65-F5344CB8AC3E}">
        <p14:creationId xmlns:p14="http://schemas.microsoft.com/office/powerpoint/2010/main" val="4219131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AF3-0469-FC4F-487C-CF9A62B3C363}"/>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239032C6-28A5-A47B-420B-C0040F5059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CA4DC9-1F18-4119-0A54-F67DD7B3DFDE}"/>
              </a:ext>
            </a:extLst>
          </p:cNvPr>
          <p:cNvSpPr>
            <a:spLocks noGrp="1"/>
          </p:cNvSpPr>
          <p:nvPr>
            <p:ph type="sldNum" sz="quarter" idx="12"/>
          </p:nvPr>
        </p:nvSpPr>
        <p:spPr/>
        <p:txBody>
          <a:bodyPr/>
          <a:lstStyle/>
          <a:p>
            <a:fld id="{E0788EFF-A5C8-0941-9C7C-109013263273}" type="slidenum">
              <a:rPr lang="en-US" smtClean="0"/>
              <a:t>‹#›</a:t>
            </a:fld>
            <a:endParaRPr lang="en-US"/>
          </a:p>
        </p:txBody>
      </p:sp>
    </p:spTree>
    <p:extLst>
      <p:ext uri="{BB962C8B-B14F-4D97-AF65-F5344CB8AC3E}">
        <p14:creationId xmlns:p14="http://schemas.microsoft.com/office/powerpoint/2010/main" val="3063157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AF3-0469-FC4F-487C-CF9A62B3C363}"/>
              </a:ext>
            </a:extLst>
          </p:cNvPr>
          <p:cNvSpPr>
            <a:spLocks noGrp="1"/>
          </p:cNvSpPr>
          <p:nvPr>
            <p:ph type="title"/>
          </p:nvPr>
        </p:nvSpPr>
        <p:spPr>
          <a:xfrm>
            <a:off x="457200" y="241295"/>
            <a:ext cx="11277600" cy="879483"/>
          </a:xfrm>
        </p:spPr>
        <p:txBody>
          <a:bodyPr>
            <a:normAutofit/>
          </a:bodyPr>
          <a:lstStyle>
            <a:lvl1pPr>
              <a:defRPr sz="3800"/>
            </a:lvl1pPr>
          </a:lstStyle>
          <a:p>
            <a:r>
              <a:rPr lang="en-US" dirty="0"/>
              <a:t>Click to edit Master title style</a:t>
            </a:r>
          </a:p>
        </p:txBody>
      </p:sp>
      <p:sp>
        <p:nvSpPr>
          <p:cNvPr id="4" name="Footer Placeholder 3">
            <a:extLst>
              <a:ext uri="{FF2B5EF4-FFF2-40B4-BE49-F238E27FC236}">
                <a16:creationId xmlns:a16="http://schemas.microsoft.com/office/drawing/2014/main" id="{239032C6-28A5-A47B-420B-C0040F5059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CA4DC9-1F18-4119-0A54-F67DD7B3DFDE}"/>
              </a:ext>
            </a:extLst>
          </p:cNvPr>
          <p:cNvSpPr>
            <a:spLocks noGrp="1"/>
          </p:cNvSpPr>
          <p:nvPr>
            <p:ph type="sldNum" sz="quarter" idx="12"/>
          </p:nvPr>
        </p:nvSpPr>
        <p:spPr/>
        <p:txBody>
          <a:bodyPr/>
          <a:lstStyle/>
          <a:p>
            <a:fld id="{E0788EFF-A5C8-0941-9C7C-109013263273}" type="slidenum">
              <a:rPr lang="en-US" smtClean="0"/>
              <a:t>‹#›</a:t>
            </a:fld>
            <a:endParaRPr lang="en-US"/>
          </a:p>
        </p:txBody>
      </p:sp>
      <p:sp>
        <p:nvSpPr>
          <p:cNvPr id="3" name="Text Placeholder 4">
            <a:extLst>
              <a:ext uri="{FF2B5EF4-FFF2-40B4-BE49-F238E27FC236}">
                <a16:creationId xmlns:a16="http://schemas.microsoft.com/office/drawing/2014/main" id="{FDE784AB-7E5D-C14E-D6FB-24D197D8A848}"/>
              </a:ext>
            </a:extLst>
          </p:cNvPr>
          <p:cNvSpPr>
            <a:spLocks noGrp="1"/>
          </p:cNvSpPr>
          <p:nvPr>
            <p:ph type="body" sz="quarter" idx="13" hasCustomPrompt="1"/>
          </p:nvPr>
        </p:nvSpPr>
        <p:spPr>
          <a:xfrm>
            <a:off x="457200" y="1127125"/>
            <a:ext cx="11277600" cy="579438"/>
          </a:xfrm>
        </p:spPr>
        <p:txBody>
          <a:bodyPr>
            <a:noAutofit/>
          </a:bodyPr>
          <a:lstStyle>
            <a:lvl1pPr marL="0" indent="0">
              <a:lnSpc>
                <a:spcPct val="100000"/>
              </a:lnSpc>
              <a:buNone/>
              <a:defRPr sz="2400" b="1">
                <a:solidFill>
                  <a:schemeClr val="accent6"/>
                </a:solidFill>
              </a:defRPr>
            </a:lvl1pPr>
          </a:lstStyle>
          <a:p>
            <a:pPr lvl="0"/>
            <a:r>
              <a:rPr lang="en-US" dirty="0"/>
              <a:t>Subhead</a:t>
            </a:r>
          </a:p>
        </p:txBody>
      </p:sp>
    </p:spTree>
    <p:extLst>
      <p:ext uri="{BB962C8B-B14F-4D97-AF65-F5344CB8AC3E}">
        <p14:creationId xmlns:p14="http://schemas.microsoft.com/office/powerpoint/2010/main" val="3094516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5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AF3-0469-FC4F-487C-CF9A62B3C363}"/>
              </a:ext>
            </a:extLst>
          </p:cNvPr>
          <p:cNvSpPr>
            <a:spLocks noGrp="1"/>
          </p:cNvSpPr>
          <p:nvPr>
            <p:ph type="title"/>
          </p:nvPr>
        </p:nvSpPr>
        <p:spPr>
          <a:xfrm>
            <a:off x="457200" y="241295"/>
            <a:ext cx="11277600" cy="879483"/>
          </a:xfrm>
        </p:spPr>
        <p:txBody>
          <a:bodyPr>
            <a:normAutofit/>
          </a:bodyPr>
          <a:lstStyle>
            <a:lvl1pPr>
              <a:defRPr sz="3800"/>
            </a:lvl1pPr>
          </a:lstStyle>
          <a:p>
            <a:r>
              <a:rPr lang="en-US" dirty="0"/>
              <a:t>Click to edit Master title style</a:t>
            </a:r>
          </a:p>
        </p:txBody>
      </p:sp>
      <p:sp>
        <p:nvSpPr>
          <p:cNvPr id="4" name="Footer Placeholder 3">
            <a:extLst>
              <a:ext uri="{FF2B5EF4-FFF2-40B4-BE49-F238E27FC236}">
                <a16:creationId xmlns:a16="http://schemas.microsoft.com/office/drawing/2014/main" id="{239032C6-28A5-A47B-420B-C0040F5059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CA4DC9-1F18-4119-0A54-F67DD7B3DFDE}"/>
              </a:ext>
            </a:extLst>
          </p:cNvPr>
          <p:cNvSpPr>
            <a:spLocks noGrp="1"/>
          </p:cNvSpPr>
          <p:nvPr>
            <p:ph type="sldNum" sz="quarter" idx="12"/>
          </p:nvPr>
        </p:nvSpPr>
        <p:spPr/>
        <p:txBody>
          <a:bodyPr/>
          <a:lstStyle/>
          <a:p>
            <a:fld id="{E0788EFF-A5C8-0941-9C7C-109013263273}" type="slidenum">
              <a:rPr lang="en-US" smtClean="0"/>
              <a:t>‹#›</a:t>
            </a:fld>
            <a:endParaRPr lang="en-US"/>
          </a:p>
        </p:txBody>
      </p:sp>
      <p:sp>
        <p:nvSpPr>
          <p:cNvPr id="3" name="Text Placeholder 4">
            <a:extLst>
              <a:ext uri="{FF2B5EF4-FFF2-40B4-BE49-F238E27FC236}">
                <a16:creationId xmlns:a16="http://schemas.microsoft.com/office/drawing/2014/main" id="{FDE784AB-7E5D-C14E-D6FB-24D197D8A848}"/>
              </a:ext>
            </a:extLst>
          </p:cNvPr>
          <p:cNvSpPr>
            <a:spLocks noGrp="1"/>
          </p:cNvSpPr>
          <p:nvPr>
            <p:ph type="body" sz="quarter" idx="13" hasCustomPrompt="1"/>
          </p:nvPr>
        </p:nvSpPr>
        <p:spPr>
          <a:xfrm>
            <a:off x="457200" y="1127125"/>
            <a:ext cx="11277600" cy="579438"/>
          </a:xfrm>
        </p:spPr>
        <p:txBody>
          <a:bodyPr>
            <a:noAutofit/>
          </a:bodyPr>
          <a:lstStyle>
            <a:lvl1pPr marL="0" indent="0">
              <a:lnSpc>
                <a:spcPct val="100000"/>
              </a:lnSpc>
              <a:buNone/>
              <a:defRPr sz="2400" b="1">
                <a:solidFill>
                  <a:schemeClr val="accent6"/>
                </a:solidFill>
              </a:defRPr>
            </a:lvl1pPr>
          </a:lstStyle>
          <a:p>
            <a:pPr lvl="0"/>
            <a:r>
              <a:rPr lang="en-US" dirty="0"/>
              <a:t>Subhead</a:t>
            </a:r>
          </a:p>
        </p:txBody>
      </p:sp>
    </p:spTree>
    <p:extLst>
      <p:ext uri="{BB962C8B-B14F-4D97-AF65-F5344CB8AC3E}">
        <p14:creationId xmlns:p14="http://schemas.microsoft.com/office/powerpoint/2010/main" val="109334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72E09C0-0DC6-6332-BED0-B76B287ED3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B8FAD5-03AF-BA2F-CBF3-4038F0CEE7A7}"/>
              </a:ext>
            </a:extLst>
          </p:cNvPr>
          <p:cNvSpPr>
            <a:spLocks noGrp="1"/>
          </p:cNvSpPr>
          <p:nvPr>
            <p:ph type="sldNum" sz="quarter" idx="12"/>
          </p:nvPr>
        </p:nvSpPr>
        <p:spPr/>
        <p:txBody>
          <a:bodyPr/>
          <a:lstStyle/>
          <a:p>
            <a:fld id="{E0788EFF-A5C8-0941-9C7C-109013263273}" type="slidenum">
              <a:rPr lang="en-US" smtClean="0"/>
              <a:t>‹#›</a:t>
            </a:fld>
            <a:endParaRPr lang="en-US"/>
          </a:p>
        </p:txBody>
      </p:sp>
    </p:spTree>
    <p:extLst>
      <p:ext uri="{BB962C8B-B14F-4D97-AF65-F5344CB8AC3E}">
        <p14:creationId xmlns:p14="http://schemas.microsoft.com/office/powerpoint/2010/main" val="2731649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Obj" preserve="1">
  <p:cSld name="3_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325880"/>
            <a:ext cx="5455523" cy="4206240"/>
          </a:xfrm>
        </p:spPr>
        <p:txBody>
          <a:bodyPr>
            <a:noAutofit/>
          </a:bodyPr>
          <a:lstStyle>
            <a:lvl1pPr>
              <a:defRPr sz="24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79279" y="1309848"/>
            <a:ext cx="5455523" cy="4206240"/>
          </a:xfrm>
        </p:spPr>
        <p:txBody>
          <a:bodyPr>
            <a:noAutofit/>
          </a:bodyPr>
          <a:lstStyle>
            <a:lvl1pPr>
              <a:defRPr sz="24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818174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94A034-3875-BB9A-0075-3898A474E76F}"/>
              </a:ext>
            </a:extLst>
          </p:cNvPr>
          <p:cNvSpPr>
            <a:spLocks noGrp="1"/>
          </p:cNvSpPr>
          <p:nvPr>
            <p:ph type="title"/>
          </p:nvPr>
        </p:nvSpPr>
        <p:spPr>
          <a:xfrm>
            <a:off x="457200" y="241295"/>
            <a:ext cx="11277600" cy="87948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B0CDB7-C887-1F56-C87B-98EBE9621620}"/>
              </a:ext>
            </a:extLst>
          </p:cNvPr>
          <p:cNvSpPr>
            <a:spLocks noGrp="1"/>
          </p:cNvSpPr>
          <p:nvPr>
            <p:ph type="body" idx="1"/>
          </p:nvPr>
        </p:nvSpPr>
        <p:spPr>
          <a:xfrm>
            <a:off x="457200" y="1276597"/>
            <a:ext cx="11277600" cy="4555981"/>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Footer Placeholder 4">
            <a:extLst>
              <a:ext uri="{FF2B5EF4-FFF2-40B4-BE49-F238E27FC236}">
                <a16:creationId xmlns:a16="http://schemas.microsoft.com/office/drawing/2014/main" id="{1CDBA5E3-9D6F-2592-6644-007D859B3D00}"/>
              </a:ext>
            </a:extLst>
          </p:cNvPr>
          <p:cNvSpPr>
            <a:spLocks noGrp="1"/>
          </p:cNvSpPr>
          <p:nvPr>
            <p:ph type="ftr" sz="quarter" idx="3"/>
          </p:nvPr>
        </p:nvSpPr>
        <p:spPr>
          <a:xfrm>
            <a:off x="457200" y="6400800"/>
            <a:ext cx="7040880" cy="457200"/>
          </a:xfrm>
          <a:prstGeom prst="rect">
            <a:avLst/>
          </a:prstGeom>
        </p:spPr>
        <p:txBody>
          <a:bodyPr vert="horz" lIns="91440" tIns="45720" rIns="91440" bIns="45720" rtlCol="0" anchor="b"/>
          <a:lstStyle>
            <a:lvl1pPr algn="l">
              <a:defRPr sz="8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5AD8F7-309B-E0C5-35CC-AAD255B8A4D1}"/>
              </a:ext>
            </a:extLst>
          </p:cNvPr>
          <p:cNvSpPr>
            <a:spLocks noGrp="1"/>
          </p:cNvSpPr>
          <p:nvPr>
            <p:ph type="sldNum" sz="quarter" idx="4"/>
          </p:nvPr>
        </p:nvSpPr>
        <p:spPr>
          <a:xfrm>
            <a:off x="0" y="6400800"/>
            <a:ext cx="457200" cy="457200"/>
          </a:xfrm>
          <a:prstGeom prst="rect">
            <a:avLst/>
          </a:prstGeom>
        </p:spPr>
        <p:txBody>
          <a:bodyPr vert="horz" lIns="91440" tIns="45720" rIns="91440" bIns="45720" rtlCol="0" anchor="ctr"/>
          <a:lstStyle>
            <a:lvl1pPr algn="ctr">
              <a:defRPr sz="800">
                <a:solidFill>
                  <a:schemeClr val="bg1">
                    <a:lumMod val="50000"/>
                  </a:schemeClr>
                </a:solidFill>
              </a:defRPr>
            </a:lvl1pPr>
          </a:lstStyle>
          <a:p>
            <a:fld id="{E0788EFF-A5C8-0941-9C7C-109013263273}" type="slidenum">
              <a:rPr lang="en-US" smtClean="0"/>
              <a:pPr/>
              <a:t>‹#›</a:t>
            </a:fld>
            <a:endParaRPr lang="en-US"/>
          </a:p>
        </p:txBody>
      </p:sp>
      <p:pic>
        <p:nvPicPr>
          <p:cNvPr id="8" name="Picture 7" descr="A picture containing company name&#10;&#10;Description automatically generated">
            <a:extLst>
              <a:ext uri="{FF2B5EF4-FFF2-40B4-BE49-F238E27FC236}">
                <a16:creationId xmlns:a16="http://schemas.microsoft.com/office/drawing/2014/main" id="{8E5B7648-8908-0E66-B0A8-5310BCCFD091}"/>
              </a:ext>
            </a:extLst>
          </p:cNvPr>
          <p:cNvPicPr>
            <a:picLocks noChangeAspect="1"/>
          </p:cNvPicPr>
          <p:nvPr userDrawn="1"/>
        </p:nvPicPr>
        <p:blipFill>
          <a:blip r:embed="rId13"/>
          <a:stretch>
            <a:fillRect/>
          </a:stretch>
        </p:blipFill>
        <p:spPr>
          <a:xfrm>
            <a:off x="10488617" y="5801875"/>
            <a:ext cx="1268623" cy="1008000"/>
          </a:xfrm>
          <a:prstGeom prst="rect">
            <a:avLst/>
          </a:prstGeom>
        </p:spPr>
      </p:pic>
    </p:spTree>
    <p:extLst>
      <p:ext uri="{BB962C8B-B14F-4D97-AF65-F5344CB8AC3E}">
        <p14:creationId xmlns:p14="http://schemas.microsoft.com/office/powerpoint/2010/main" val="4118873772"/>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60" r:id="rId3"/>
    <p:sldLayoutId id="2147483661" r:id="rId4"/>
    <p:sldLayoutId id="2147483656" r:id="rId5"/>
    <p:sldLayoutId id="2147483662" r:id="rId6"/>
    <p:sldLayoutId id="2147483664" r:id="rId7"/>
    <p:sldLayoutId id="2147483655" r:id="rId8"/>
    <p:sldLayoutId id="2147483665" r:id="rId9"/>
    <p:sldLayoutId id="2147483659" r:id="rId10"/>
    <p:sldLayoutId id="2147483663" r:id="rId11"/>
  </p:sldLayoutIdLst>
  <p:hf hdr="0" dt="0"/>
  <p:txStyles>
    <p:titleStyle>
      <a:lvl1pPr algn="l" defTabSz="914400" rtl="0" eaLnBrk="1" latinLnBrk="0" hangingPunct="1">
        <a:lnSpc>
          <a:spcPct val="90000"/>
        </a:lnSpc>
        <a:spcBef>
          <a:spcPct val="0"/>
        </a:spcBef>
        <a:buNone/>
        <a:defRPr sz="3800" b="1" kern="1200">
          <a:solidFill>
            <a:schemeClr val="tx2"/>
          </a:solidFill>
          <a:latin typeface="+mj-lt"/>
          <a:ea typeface="+mj-ea"/>
          <a:cs typeface="+mj-cs"/>
        </a:defRPr>
      </a:lvl1pPr>
    </p:titleStyle>
    <p:bodyStyle>
      <a:lvl1pPr marL="228600" indent="-228600" algn="l" defTabSz="914400" rtl="0" eaLnBrk="1" latinLnBrk="0" hangingPunct="1">
        <a:lnSpc>
          <a:spcPct val="113000"/>
        </a:lnSpc>
        <a:spcBef>
          <a:spcPts val="0"/>
        </a:spcBef>
        <a:spcAft>
          <a:spcPts val="300"/>
        </a:spcAft>
        <a:buFont typeface="Arial" panose="020B0604020202020204" pitchFamily="34" charset="0"/>
        <a:buChar char="•"/>
        <a:defRPr sz="2800" kern="1200">
          <a:solidFill>
            <a:schemeClr val="tx2"/>
          </a:solidFill>
          <a:latin typeface="+mn-lt"/>
          <a:ea typeface="+mn-ea"/>
          <a:cs typeface="+mn-cs"/>
        </a:defRPr>
      </a:lvl1pPr>
      <a:lvl2pPr marL="594360" indent="-228600" algn="l" defTabSz="914400" rtl="0" eaLnBrk="1" latinLnBrk="0" hangingPunct="1">
        <a:lnSpc>
          <a:spcPct val="113000"/>
        </a:lnSpc>
        <a:spcBef>
          <a:spcPts val="600"/>
        </a:spcBef>
        <a:spcAft>
          <a:spcPts val="300"/>
        </a:spcAft>
        <a:buFont typeface="Arial" panose="020B0604020202020204" pitchFamily="34" charset="0"/>
        <a:buChar char="•"/>
        <a:defRPr sz="2400" kern="1200">
          <a:solidFill>
            <a:schemeClr val="tx2"/>
          </a:solidFill>
          <a:latin typeface="+mn-lt"/>
          <a:ea typeface="+mn-ea"/>
          <a:cs typeface="+mn-cs"/>
        </a:defRPr>
      </a:lvl2pPr>
      <a:lvl3pPr marL="960120" indent="-228600" algn="l" defTabSz="914400" rtl="0" eaLnBrk="1" latinLnBrk="0" hangingPunct="1">
        <a:lnSpc>
          <a:spcPct val="113000"/>
        </a:lnSpc>
        <a:spcBef>
          <a:spcPts val="600"/>
        </a:spcBef>
        <a:spcAft>
          <a:spcPts val="300"/>
        </a:spcAft>
        <a:buFont typeface="Arial" panose="020B0604020202020204" pitchFamily="34" charset="0"/>
        <a:buChar char="•"/>
        <a:defRPr sz="2000" kern="1200">
          <a:solidFill>
            <a:schemeClr val="tx2"/>
          </a:solidFill>
          <a:latin typeface="+mn-lt"/>
          <a:ea typeface="+mn-ea"/>
          <a:cs typeface="+mn-cs"/>
        </a:defRPr>
      </a:lvl3pPr>
      <a:lvl4pPr marL="1325880" indent="-228600" algn="l" defTabSz="914400" rtl="0" eaLnBrk="1" latinLnBrk="0" hangingPunct="1">
        <a:lnSpc>
          <a:spcPct val="113000"/>
        </a:lnSpc>
        <a:spcBef>
          <a:spcPts val="600"/>
        </a:spcBef>
        <a:spcAft>
          <a:spcPts val="300"/>
        </a:spcAft>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288" userDrawn="1">
          <p15:clr>
            <a:srgbClr val="F26B43"/>
          </p15:clr>
        </p15:guide>
        <p15:guide id="4" pos="739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code360.com/37950134#3795013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malegislature.gov/Laws/SessionLaws/Acts/2024/Chapter15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240ED-51ED-A51C-7D56-FDF1E277E7D4}"/>
              </a:ext>
            </a:extLst>
          </p:cNvPr>
          <p:cNvSpPr>
            <a:spLocks noGrp="1"/>
          </p:cNvSpPr>
          <p:nvPr>
            <p:ph type="ctrTitle"/>
          </p:nvPr>
        </p:nvSpPr>
        <p:spPr>
          <a:xfrm>
            <a:off x="640080" y="3003804"/>
            <a:ext cx="9601200" cy="822960"/>
          </a:xfrm>
        </p:spPr>
        <p:txBody>
          <a:bodyPr anchor="b">
            <a:normAutofit fontScale="90000"/>
          </a:bodyPr>
          <a:lstStyle/>
          <a:p>
            <a:r>
              <a:rPr lang="en-US" dirty="0"/>
              <a:t>Article #10</a:t>
            </a:r>
            <a:br>
              <a:rPr lang="en-US" dirty="0"/>
            </a:br>
            <a:br>
              <a:rPr lang="en-US" dirty="0"/>
            </a:br>
            <a:r>
              <a:rPr lang="en-GB" dirty="0"/>
              <a:t>Amend Zoning Bylaw: </a:t>
            </a:r>
            <a:br>
              <a:rPr lang="en-GB" dirty="0"/>
            </a:br>
            <a:r>
              <a:rPr lang="en-GB" dirty="0"/>
              <a:t>#10: Accessory Dwelling Unit</a:t>
            </a:r>
            <a:endParaRPr lang="en-US" dirty="0"/>
          </a:p>
        </p:txBody>
      </p:sp>
      <p:sp>
        <p:nvSpPr>
          <p:cNvPr id="3" name="Subtitle 2">
            <a:extLst>
              <a:ext uri="{FF2B5EF4-FFF2-40B4-BE49-F238E27FC236}">
                <a16:creationId xmlns:a16="http://schemas.microsoft.com/office/drawing/2014/main" id="{A1921C64-944B-C756-7614-2EA10911DAAC}"/>
              </a:ext>
            </a:extLst>
          </p:cNvPr>
          <p:cNvSpPr>
            <a:spLocks noGrp="1"/>
          </p:cNvSpPr>
          <p:nvPr>
            <p:ph type="subTitle" idx="1"/>
          </p:nvPr>
        </p:nvSpPr>
        <p:spPr>
          <a:xfrm>
            <a:off x="806334" y="5696989"/>
            <a:ext cx="7315200" cy="457200"/>
          </a:xfrm>
        </p:spPr>
        <p:txBody>
          <a:bodyPr>
            <a:normAutofit fontScale="85000" lnSpcReduction="10000"/>
          </a:bodyPr>
          <a:lstStyle/>
          <a:p>
            <a:r>
              <a:rPr lang="en-US" dirty="0"/>
              <a:t>Presented by: Marnie Hoolahan, Vice Chair Planning Board</a:t>
            </a:r>
          </a:p>
        </p:txBody>
      </p:sp>
    </p:spTree>
    <p:extLst>
      <p:ext uri="{BB962C8B-B14F-4D97-AF65-F5344CB8AC3E}">
        <p14:creationId xmlns:p14="http://schemas.microsoft.com/office/powerpoint/2010/main" val="2631462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0A836-7EBC-387D-38C3-22725C0347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64C1B6-17B2-BD96-6233-AD110E8B5A66}"/>
              </a:ext>
            </a:extLst>
          </p:cNvPr>
          <p:cNvSpPr>
            <a:spLocks noGrp="1"/>
          </p:cNvSpPr>
          <p:nvPr>
            <p:ph type="title"/>
          </p:nvPr>
        </p:nvSpPr>
        <p:spPr/>
        <p:txBody>
          <a:bodyPr>
            <a:noAutofit/>
          </a:bodyPr>
          <a:lstStyle/>
          <a:p>
            <a:r>
              <a:rPr lang="en-US" sz="2400" dirty="0"/>
              <a:t>Current vs. Proposed 174-13.8 Adaptive reuse of historic buildings (B) </a:t>
            </a:r>
            <a:br>
              <a:rPr lang="en-US" sz="2800" dirty="0"/>
            </a:br>
            <a:endParaRPr lang="en-US" sz="2800" dirty="0"/>
          </a:p>
        </p:txBody>
      </p:sp>
      <p:sp>
        <p:nvSpPr>
          <p:cNvPr id="3" name="Footer Placeholder 2">
            <a:extLst>
              <a:ext uri="{FF2B5EF4-FFF2-40B4-BE49-F238E27FC236}">
                <a16:creationId xmlns:a16="http://schemas.microsoft.com/office/drawing/2014/main" id="{85916575-860A-D7D4-A907-646EE68BB3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EE9EC9-E172-5938-1AA3-09743F11C32E}"/>
              </a:ext>
            </a:extLst>
          </p:cNvPr>
          <p:cNvSpPr>
            <a:spLocks noGrp="1"/>
          </p:cNvSpPr>
          <p:nvPr>
            <p:ph type="sldNum" sz="quarter" idx="12"/>
          </p:nvPr>
        </p:nvSpPr>
        <p:spPr/>
        <p:txBody>
          <a:bodyPr/>
          <a:lstStyle/>
          <a:p>
            <a:fld id="{E0788EFF-A5C8-0941-9C7C-109013263273}" type="slidenum">
              <a:rPr lang="en-US" smtClean="0"/>
              <a:t>10</a:t>
            </a:fld>
            <a:endParaRPr lang="en-US"/>
          </a:p>
        </p:txBody>
      </p:sp>
      <p:graphicFrame>
        <p:nvGraphicFramePr>
          <p:cNvPr id="6" name="Content Placeholder 5">
            <a:extLst>
              <a:ext uri="{FF2B5EF4-FFF2-40B4-BE49-F238E27FC236}">
                <a16:creationId xmlns:a16="http://schemas.microsoft.com/office/drawing/2014/main" id="{084CA103-3347-EE1B-4454-BE9A0996811C}"/>
              </a:ext>
            </a:extLst>
          </p:cNvPr>
          <p:cNvGraphicFramePr>
            <a:graphicFrameLocks noGrp="1"/>
          </p:cNvGraphicFramePr>
          <p:nvPr>
            <p:ph idx="1"/>
            <p:extLst>
              <p:ext uri="{D42A27DB-BD31-4B8C-83A1-F6EECF244321}">
                <p14:modId xmlns:p14="http://schemas.microsoft.com/office/powerpoint/2010/main" val="2576508901"/>
              </p:ext>
            </p:extLst>
          </p:nvPr>
        </p:nvGraphicFramePr>
        <p:xfrm>
          <a:off x="457200" y="747084"/>
          <a:ext cx="11277600" cy="4698997"/>
        </p:xfrm>
        <a:graphic>
          <a:graphicData uri="http://schemas.openxmlformats.org/drawingml/2006/table">
            <a:tbl>
              <a:tblPr firstRow="1" bandRow="1">
                <a:tableStyleId>{21E4AEA4-8DFA-4A89-87EB-49C32662AFE0}</a:tableStyleId>
              </a:tblPr>
              <a:tblGrid>
                <a:gridCol w="5744562">
                  <a:extLst>
                    <a:ext uri="{9D8B030D-6E8A-4147-A177-3AD203B41FA5}">
                      <a16:colId xmlns:a16="http://schemas.microsoft.com/office/drawing/2014/main" val="3629580992"/>
                    </a:ext>
                  </a:extLst>
                </a:gridCol>
                <a:gridCol w="5533038">
                  <a:extLst>
                    <a:ext uri="{9D8B030D-6E8A-4147-A177-3AD203B41FA5}">
                      <a16:colId xmlns:a16="http://schemas.microsoft.com/office/drawing/2014/main" val="1211406519"/>
                    </a:ext>
                  </a:extLst>
                </a:gridCol>
              </a:tblGrid>
              <a:tr h="279397">
                <a:tc>
                  <a:txBody>
                    <a:bodyPr/>
                    <a:lstStyle/>
                    <a:p>
                      <a:r>
                        <a:rPr lang="en-US" sz="1200" dirty="0"/>
                        <a:t>Current (Outdated)</a:t>
                      </a:r>
                    </a:p>
                  </a:txBody>
                  <a:tcPr/>
                </a:tc>
                <a:tc>
                  <a:txBody>
                    <a:bodyPr/>
                    <a:lstStyle/>
                    <a:p>
                      <a:r>
                        <a:rPr lang="en-US" sz="1200" dirty="0"/>
                        <a:t>Proposed (State Law Compliant)</a:t>
                      </a:r>
                    </a:p>
                  </a:txBody>
                  <a:tcPr/>
                </a:tc>
                <a:extLst>
                  <a:ext uri="{0D108BD9-81ED-4DB2-BD59-A6C34878D82A}">
                    <a16:rowId xmlns:a16="http://schemas.microsoft.com/office/drawing/2014/main" val="2520689767"/>
                  </a:ext>
                </a:extLst>
              </a:tr>
              <a:tr h="370840">
                <a:tc>
                  <a:txBody>
                    <a:bodyPr/>
                    <a:lstStyle/>
                    <a:p>
                      <a:r>
                        <a:rPr lang="en-US" sz="1600" b="0" i="0" kern="1200" dirty="0" err="1">
                          <a:solidFill>
                            <a:schemeClr val="dk1"/>
                          </a:solidFill>
                          <a:effectLst/>
                          <a:latin typeface="+mn-lt"/>
                          <a:ea typeface="+mn-ea"/>
                          <a:cs typeface="+mn-cs"/>
                        </a:rPr>
                        <a:t>SubSection</a:t>
                      </a:r>
                      <a:r>
                        <a:rPr lang="en-US" sz="1600" b="0" i="0" kern="1200" dirty="0">
                          <a:solidFill>
                            <a:schemeClr val="dk1"/>
                          </a:solidFill>
                          <a:effectLst/>
                          <a:latin typeface="+mn-lt"/>
                          <a:ea typeface="+mn-ea"/>
                          <a:cs typeface="+mn-cs"/>
                        </a:rPr>
                        <a:t> (a) </a:t>
                      </a:r>
                      <a:r>
                        <a:rPr lang="en-US" sz="1600" b="0" i="0" strike="sngStrike" kern="1200" dirty="0">
                          <a:solidFill>
                            <a:schemeClr val="dk1"/>
                          </a:solidFill>
                          <a:effectLst/>
                          <a:latin typeface="+mn-lt"/>
                          <a:ea typeface="+mn-ea"/>
                          <a:cs typeface="+mn-cs"/>
                        </a:rPr>
                        <a:t>Accessory apartments</a:t>
                      </a:r>
                      <a:r>
                        <a:rPr lang="en-US" sz="1600" b="0" i="0" kern="1200" dirty="0">
                          <a:solidFill>
                            <a:schemeClr val="dk1"/>
                          </a:solidFill>
                          <a:effectLst/>
                          <a:latin typeface="+mn-lt"/>
                          <a:ea typeface="+mn-ea"/>
                          <a:cs typeface="+mn-cs"/>
                        </a:rPr>
                        <a:t>. </a:t>
                      </a:r>
                      <a:r>
                        <a:rPr lang="en-US" sz="1600" b="0" i="0" strike="sngStrike" kern="1200" dirty="0">
                          <a:solidFill>
                            <a:schemeClr val="dk1"/>
                          </a:solidFill>
                          <a:effectLst/>
                          <a:latin typeface="+mn-lt"/>
                          <a:ea typeface="+mn-ea"/>
                          <a:cs typeface="+mn-cs"/>
                        </a:rPr>
                        <a:t>One accessory apartment or separate rental unit. </a:t>
                      </a:r>
                      <a:r>
                        <a:rPr lang="en-US" sz="1600" b="0" i="0" kern="1200" dirty="0">
                          <a:solidFill>
                            <a:schemeClr val="dk1"/>
                          </a:solidFill>
                          <a:effectLst/>
                          <a:latin typeface="+mn-lt"/>
                          <a:ea typeface="+mn-ea"/>
                          <a:cs typeface="+mn-cs"/>
                        </a:rPr>
                        <a:t>The </a:t>
                      </a:r>
                      <a:r>
                        <a:rPr lang="en-US" sz="1600" b="0" i="0" strike="sngStrike" kern="1200" dirty="0">
                          <a:solidFill>
                            <a:schemeClr val="dk1"/>
                          </a:solidFill>
                          <a:effectLst/>
                          <a:latin typeface="+mn-lt"/>
                          <a:ea typeface="+mn-ea"/>
                          <a:cs typeface="+mn-cs"/>
                        </a:rPr>
                        <a:t>accessory apartment </a:t>
                      </a:r>
                      <a:r>
                        <a:rPr lang="en-US" sz="1600" b="0" i="0" kern="1200" dirty="0">
                          <a:solidFill>
                            <a:schemeClr val="dk1"/>
                          </a:solidFill>
                          <a:effectLst/>
                          <a:latin typeface="+mn-lt"/>
                          <a:ea typeface="+mn-ea"/>
                          <a:cs typeface="+mn-cs"/>
                        </a:rPr>
                        <a:t>shall comply with the following conditions and requirements:</a:t>
                      </a:r>
                    </a:p>
                    <a:p>
                      <a:endParaRPr lang="en-US" sz="1600" b="0" i="0" kern="1200" dirty="0">
                        <a:solidFill>
                          <a:schemeClr val="dk1"/>
                        </a:solidFill>
                        <a:effectLst/>
                        <a:latin typeface="+mn-lt"/>
                        <a:ea typeface="+mn-ea"/>
                        <a:cs typeface="+mn-cs"/>
                      </a:endParaRPr>
                    </a:p>
                    <a:p>
                      <a:r>
                        <a:rPr lang="en-US" sz="1600" b="0" i="0" kern="1200" dirty="0">
                          <a:solidFill>
                            <a:schemeClr val="dk1"/>
                          </a:solidFill>
                          <a:effectLst/>
                          <a:latin typeface="+mn-lt"/>
                          <a:ea typeface="+mn-ea"/>
                          <a:cs typeface="+mn-cs"/>
                        </a:rPr>
                        <a:t>[1] The habitable floor area of the accessory unit shall not exceed 35% of the habitable floor area of the entire dwelling, plus that of any accessory building used for the accessory dwelling.</a:t>
                      </a:r>
                    </a:p>
                    <a:p>
                      <a:r>
                        <a:rPr lang="en-US" sz="1600" b="0" i="0" u="none" strike="noStrike" kern="1200" dirty="0">
                          <a:solidFill>
                            <a:schemeClr val="dk1"/>
                          </a:solidFill>
                          <a:effectLst/>
                          <a:latin typeface="+mn-lt"/>
                          <a:ea typeface="+mn-ea"/>
                          <a:cs typeface="+mn-cs"/>
                        </a:rPr>
                        <a:t>[2] </a:t>
                      </a:r>
                      <a:r>
                        <a:rPr lang="en-US" sz="1600" b="0" i="0" kern="1200" dirty="0">
                          <a:solidFill>
                            <a:schemeClr val="dk1"/>
                          </a:solidFill>
                          <a:effectLst/>
                          <a:latin typeface="+mn-lt"/>
                          <a:ea typeface="+mn-ea"/>
                          <a:cs typeface="+mn-cs"/>
                        </a:rPr>
                        <a:t>There is no other apartment on the lot on which the accessory apartment is proposed.</a:t>
                      </a:r>
                    </a:p>
                    <a:p>
                      <a:r>
                        <a:rPr lang="en-US" sz="1600" b="0" i="0" u="none" strike="noStrike" kern="1200" dirty="0">
                          <a:solidFill>
                            <a:schemeClr val="dk1"/>
                          </a:solidFill>
                          <a:effectLst/>
                          <a:latin typeface="+mn-lt"/>
                          <a:ea typeface="+mn-ea"/>
                          <a:cs typeface="+mn-cs"/>
                        </a:rPr>
                        <a:t>[3] </a:t>
                      </a:r>
                      <a:r>
                        <a:rPr lang="en-US" sz="1600" b="0" i="0" kern="1200" dirty="0">
                          <a:solidFill>
                            <a:schemeClr val="dk1"/>
                          </a:solidFill>
                          <a:effectLst/>
                          <a:latin typeface="+mn-lt"/>
                          <a:ea typeface="+mn-ea"/>
                          <a:cs typeface="+mn-cs"/>
                        </a:rPr>
                        <a:t>Not more than the required minimum exterior alterations will be made to the single-family house and to any accessory buildings as determined by the SPGA upon written recommendation of the Historical Commission.</a:t>
                      </a:r>
                    </a:p>
                    <a:p>
                      <a:r>
                        <a:rPr lang="en-US" sz="1600" b="0" i="0" u="none" strike="sngStrike" kern="1200" dirty="0">
                          <a:solidFill>
                            <a:schemeClr val="dk1"/>
                          </a:solidFill>
                          <a:effectLst/>
                          <a:latin typeface="+mn-lt"/>
                          <a:ea typeface="+mn-ea"/>
                          <a:cs typeface="+mn-cs"/>
                        </a:rPr>
                        <a:t>[4] </a:t>
                      </a:r>
                      <a:r>
                        <a:rPr lang="en-US" sz="1600" b="0" i="0" strike="sngStrike" kern="1200" dirty="0">
                          <a:solidFill>
                            <a:schemeClr val="dk1"/>
                          </a:solidFill>
                          <a:effectLst/>
                          <a:latin typeface="+mn-lt"/>
                          <a:ea typeface="+mn-ea"/>
                          <a:cs typeface="+mn-cs"/>
                        </a:rPr>
                        <a:t>The number of accessory apartments approved under this section shall not be subject to § </a:t>
                      </a:r>
                      <a:r>
                        <a:rPr lang="en-US" sz="1600" b="1" i="0" u="none" strike="sngStrike" kern="1200" dirty="0">
                          <a:solidFill>
                            <a:schemeClr val="tx1"/>
                          </a:solidFill>
                          <a:effectLst/>
                          <a:latin typeface="+mn-lt"/>
                          <a:ea typeface="+mn-ea"/>
                          <a:cs typeface="+mn-cs"/>
                          <a:hlinkClick r:id="rId2">
                            <a:extLst>
                              <a:ext uri="{A12FA001-AC4F-418D-AE19-62706E023703}">
                                <ahyp:hlinkClr xmlns:ahyp="http://schemas.microsoft.com/office/drawing/2018/hyperlinkcolor" val="tx"/>
                              </a:ext>
                            </a:extLst>
                          </a:hlinkClick>
                        </a:rPr>
                        <a:t>174-9B(4)</a:t>
                      </a:r>
                      <a:r>
                        <a:rPr lang="en-US" sz="1600" b="1" i="0" strike="sngStrike" kern="1200" dirty="0">
                          <a:solidFill>
                            <a:schemeClr val="tx1"/>
                          </a:solidFill>
                          <a:effectLst/>
                          <a:latin typeface="+mn-lt"/>
                          <a:ea typeface="+mn-ea"/>
                          <a:cs typeface="+mn-cs"/>
                        </a:rPr>
                        <a:t>, </a:t>
                      </a:r>
                      <a:r>
                        <a:rPr lang="en-US" sz="1600" b="0" i="0" strike="sngStrike" kern="1200" dirty="0">
                          <a:solidFill>
                            <a:schemeClr val="dk1"/>
                          </a:solidFill>
                          <a:effectLst/>
                          <a:latin typeface="+mn-lt"/>
                          <a:ea typeface="+mn-ea"/>
                          <a:cs typeface="+mn-cs"/>
                        </a:rPr>
                        <a:t>which limits the number of accessory apartments that can be permitted.</a:t>
                      </a:r>
                    </a:p>
                    <a:p>
                      <a:endParaRPr lang="en-US" sz="1200" dirty="0"/>
                    </a:p>
                  </a:txBody>
                  <a:tcPr/>
                </a:tc>
                <a:tc>
                  <a:txBody>
                    <a:bodyPr/>
                    <a:lstStyle/>
                    <a:p>
                      <a:pPr marL="0" algn="l" defTabSz="914400" rtl="0" eaLnBrk="1" latinLnBrk="0" hangingPunct="1"/>
                      <a:r>
                        <a:rPr lang="en-US" sz="1600" b="0" i="0" kern="1200" dirty="0">
                          <a:solidFill>
                            <a:schemeClr val="dk1"/>
                          </a:solidFill>
                          <a:effectLst/>
                          <a:latin typeface="+mn-lt"/>
                          <a:ea typeface="+mn-ea"/>
                          <a:cs typeface="+mn-cs"/>
                        </a:rPr>
                        <a:t>Sub Section (a) </a:t>
                      </a:r>
                      <a:r>
                        <a:rPr lang="en-US" sz="1600" b="1" i="0" kern="1200" dirty="0">
                          <a:solidFill>
                            <a:schemeClr val="dk1"/>
                          </a:solidFill>
                          <a:effectLst/>
                          <a:latin typeface="+mn-lt"/>
                          <a:ea typeface="+mn-ea"/>
                          <a:cs typeface="+mn-cs"/>
                        </a:rPr>
                        <a:t>Accessory dwelling units</a:t>
                      </a:r>
                      <a:r>
                        <a:rPr lang="en-US" sz="1600" b="0" i="0" kern="1200" dirty="0">
                          <a:solidFill>
                            <a:schemeClr val="dk1"/>
                          </a:solidFill>
                          <a:effectLst/>
                          <a:latin typeface="+mn-lt"/>
                          <a:ea typeface="+mn-ea"/>
                          <a:cs typeface="+mn-cs"/>
                        </a:rPr>
                        <a:t>. The </a:t>
                      </a:r>
                      <a:r>
                        <a:rPr lang="en-US" sz="1600" b="1" i="0" kern="1200" dirty="0">
                          <a:solidFill>
                            <a:schemeClr val="dk1"/>
                          </a:solidFill>
                          <a:effectLst/>
                          <a:latin typeface="+mn-lt"/>
                          <a:ea typeface="+mn-ea"/>
                          <a:cs typeface="+mn-cs"/>
                        </a:rPr>
                        <a:t>accessory dwelling unit </a:t>
                      </a:r>
                      <a:r>
                        <a:rPr lang="en-US" sz="1600" b="0" i="0" kern="1200" dirty="0">
                          <a:solidFill>
                            <a:schemeClr val="dk1"/>
                          </a:solidFill>
                          <a:effectLst/>
                          <a:latin typeface="+mn-lt"/>
                          <a:ea typeface="+mn-ea"/>
                          <a:cs typeface="+mn-cs"/>
                        </a:rPr>
                        <a:t>shall be subject to site plan review and shall also comply with the following conditions and requirements:</a:t>
                      </a:r>
                    </a:p>
                    <a:p>
                      <a:pPr marL="0" algn="l" defTabSz="914400" rtl="0" eaLnBrk="1" latinLnBrk="0" hangingPunct="1"/>
                      <a:endParaRPr lang="en-US" sz="1600" b="0" i="0" kern="1200" dirty="0">
                        <a:solidFill>
                          <a:schemeClr val="dk1"/>
                        </a:solidFill>
                        <a:effectLst/>
                        <a:latin typeface="+mn-lt"/>
                        <a:ea typeface="+mn-ea"/>
                        <a:cs typeface="+mn-cs"/>
                      </a:endParaRPr>
                    </a:p>
                    <a:p>
                      <a:pPr marL="0" algn="l" defTabSz="914400" rtl="0" eaLnBrk="1" latinLnBrk="0" hangingPunct="1"/>
                      <a:r>
                        <a:rPr lang="en-US" sz="1600" b="0" i="0" kern="1200" dirty="0">
                          <a:solidFill>
                            <a:schemeClr val="dk1"/>
                          </a:solidFill>
                          <a:effectLst/>
                          <a:latin typeface="+mn-lt"/>
                          <a:ea typeface="+mn-ea"/>
                          <a:cs typeface="+mn-cs"/>
                        </a:rPr>
                        <a:t>[1]The habitable floor area of the accessory dwelling unit shall not exceed 35% of the habitable floor area of the entire dwelling, plus that of any accessory building used for the accessory dwelling unit</a:t>
                      </a:r>
                      <a:r>
                        <a:rPr lang="x-none" sz="1600" b="0" i="0" kern="1200">
                          <a:solidFill>
                            <a:schemeClr val="dk1"/>
                          </a:solidFill>
                          <a:effectLst/>
                          <a:latin typeface="+mn-lt"/>
                          <a:ea typeface="+mn-ea"/>
                          <a:cs typeface="+mn-cs"/>
                        </a:rPr>
                        <a:t> </a:t>
                      </a:r>
                      <a:r>
                        <a:rPr lang="en-US" sz="1600" b="0" i="0" kern="1200" dirty="0">
                          <a:solidFill>
                            <a:schemeClr val="dk1"/>
                          </a:solidFill>
                          <a:effectLst/>
                          <a:latin typeface="+mn-lt"/>
                          <a:ea typeface="+mn-ea"/>
                          <a:cs typeface="+mn-cs"/>
                        </a:rPr>
                        <a:t>.</a:t>
                      </a:r>
                    </a:p>
                    <a:p>
                      <a:pPr marL="0" algn="l" defTabSz="914400" rtl="0" eaLnBrk="1" latinLnBrk="0" hangingPunct="1"/>
                      <a:r>
                        <a:rPr lang="en-US" sz="1600" b="0" i="0" kern="1200" dirty="0">
                          <a:solidFill>
                            <a:schemeClr val="dk1"/>
                          </a:solidFill>
                          <a:effectLst/>
                          <a:latin typeface="+mn-lt"/>
                          <a:ea typeface="+mn-ea"/>
                          <a:cs typeface="+mn-cs"/>
                        </a:rPr>
                        <a:t>[2] There is no other accessory dwelling unit on the lot on which the accessory dwelling unit is proposed.</a:t>
                      </a:r>
                    </a:p>
                    <a:p>
                      <a:pPr marL="0" algn="l" defTabSz="914400" rtl="0" eaLnBrk="1" latinLnBrk="0" hangingPunct="1"/>
                      <a:r>
                        <a:rPr lang="en-US" sz="1600" b="0" i="0" kern="1200" dirty="0">
                          <a:solidFill>
                            <a:schemeClr val="dk1"/>
                          </a:solidFill>
                          <a:effectLst/>
                          <a:latin typeface="+mn-lt"/>
                          <a:ea typeface="+mn-ea"/>
                          <a:cs typeface="+mn-cs"/>
                        </a:rPr>
                        <a:t>[3] Not more than the required minimum exterior alterations will be made to the single-family house and to any accessory buildings as determined by the SPGA upon written recommendation of the Historical Commission.</a:t>
                      </a:r>
                    </a:p>
                  </a:txBody>
                  <a:tcPr/>
                </a:tc>
                <a:extLst>
                  <a:ext uri="{0D108BD9-81ED-4DB2-BD59-A6C34878D82A}">
                    <a16:rowId xmlns:a16="http://schemas.microsoft.com/office/drawing/2014/main" val="1367425067"/>
                  </a:ext>
                </a:extLst>
              </a:tr>
            </a:tbl>
          </a:graphicData>
        </a:graphic>
      </p:graphicFrame>
    </p:spTree>
    <p:extLst>
      <p:ext uri="{BB962C8B-B14F-4D97-AF65-F5344CB8AC3E}">
        <p14:creationId xmlns:p14="http://schemas.microsoft.com/office/powerpoint/2010/main" val="2943935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24C83-899E-4A49-4F73-94A8A4FFAF2F}"/>
              </a:ext>
            </a:extLst>
          </p:cNvPr>
          <p:cNvSpPr>
            <a:spLocks noGrp="1"/>
          </p:cNvSpPr>
          <p:nvPr>
            <p:ph type="title"/>
          </p:nvPr>
        </p:nvSpPr>
        <p:spPr/>
        <p:txBody>
          <a:bodyPr/>
          <a:lstStyle/>
          <a:p>
            <a:pPr algn="ctr"/>
            <a:r>
              <a:rPr lang="en-US" dirty="0"/>
              <a:t>PLEASE APPROVE ARTICLE #10: ADU</a:t>
            </a:r>
          </a:p>
        </p:txBody>
      </p:sp>
      <p:sp>
        <p:nvSpPr>
          <p:cNvPr id="4" name="Slide Number Placeholder 3">
            <a:extLst>
              <a:ext uri="{FF2B5EF4-FFF2-40B4-BE49-F238E27FC236}">
                <a16:creationId xmlns:a16="http://schemas.microsoft.com/office/drawing/2014/main" id="{8745209A-BE8E-5295-2A8A-E1449A6883C9}"/>
              </a:ext>
            </a:extLst>
          </p:cNvPr>
          <p:cNvSpPr>
            <a:spLocks noGrp="1"/>
          </p:cNvSpPr>
          <p:nvPr>
            <p:ph type="sldNum" sz="quarter" idx="12"/>
          </p:nvPr>
        </p:nvSpPr>
        <p:spPr/>
        <p:txBody>
          <a:bodyPr/>
          <a:lstStyle/>
          <a:p>
            <a:fld id="{E0788EFF-A5C8-0941-9C7C-109013263273}" type="slidenum">
              <a:rPr lang="en-US" smtClean="0"/>
              <a:t>11</a:t>
            </a:fld>
            <a:endParaRPr lang="en-US"/>
          </a:p>
        </p:txBody>
      </p:sp>
      <p:sp>
        <p:nvSpPr>
          <p:cNvPr id="6" name="Oval 5">
            <a:extLst>
              <a:ext uri="{FF2B5EF4-FFF2-40B4-BE49-F238E27FC236}">
                <a16:creationId xmlns:a16="http://schemas.microsoft.com/office/drawing/2014/main" id="{52098319-326B-6802-B405-3453D03D192C}"/>
              </a:ext>
            </a:extLst>
          </p:cNvPr>
          <p:cNvSpPr/>
          <p:nvPr/>
        </p:nvSpPr>
        <p:spPr>
          <a:xfrm>
            <a:off x="3709987" y="1285876"/>
            <a:ext cx="4772025" cy="4672012"/>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Checkmark with solid fill">
            <a:extLst>
              <a:ext uri="{FF2B5EF4-FFF2-40B4-BE49-F238E27FC236}">
                <a16:creationId xmlns:a16="http://schemas.microsoft.com/office/drawing/2014/main" id="{5D193472-DD07-9A98-1E05-C0F5173CA9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169217" y="2371724"/>
            <a:ext cx="2328863" cy="2328863"/>
          </a:xfrm>
          <a:prstGeom prst="rect">
            <a:avLst/>
          </a:prstGeom>
        </p:spPr>
      </p:pic>
    </p:spTree>
    <p:extLst>
      <p:ext uri="{BB962C8B-B14F-4D97-AF65-F5344CB8AC3E}">
        <p14:creationId xmlns:p14="http://schemas.microsoft.com/office/powerpoint/2010/main" val="182831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6301F-4A9A-5C40-6931-8E094B877B49}"/>
              </a:ext>
            </a:extLst>
          </p:cNvPr>
          <p:cNvSpPr>
            <a:spLocks noGrp="1"/>
          </p:cNvSpPr>
          <p:nvPr>
            <p:ph type="title"/>
          </p:nvPr>
        </p:nvSpPr>
        <p:spPr>
          <a:xfrm>
            <a:off x="457200" y="364006"/>
            <a:ext cx="11277600" cy="879483"/>
          </a:xfrm>
        </p:spPr>
        <p:txBody>
          <a:bodyPr/>
          <a:lstStyle/>
          <a:p>
            <a:r>
              <a:rPr lang="en-US" dirty="0"/>
              <a:t>What is an Accessory Dwelling Unit (ADU)?</a:t>
            </a:r>
          </a:p>
        </p:txBody>
      </p:sp>
      <p:sp>
        <p:nvSpPr>
          <p:cNvPr id="3" name="Footer Placeholder 2">
            <a:extLst>
              <a:ext uri="{FF2B5EF4-FFF2-40B4-BE49-F238E27FC236}">
                <a16:creationId xmlns:a16="http://schemas.microsoft.com/office/drawing/2014/main" id="{165B9FD9-2153-6233-AFAE-D8BE227098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0AAF3B-E1F3-11B8-1440-64C831D64B30}"/>
              </a:ext>
            </a:extLst>
          </p:cNvPr>
          <p:cNvSpPr>
            <a:spLocks noGrp="1"/>
          </p:cNvSpPr>
          <p:nvPr>
            <p:ph type="sldNum" sz="quarter" idx="12"/>
          </p:nvPr>
        </p:nvSpPr>
        <p:spPr/>
        <p:txBody>
          <a:bodyPr/>
          <a:lstStyle/>
          <a:p>
            <a:fld id="{E0788EFF-A5C8-0941-9C7C-109013263273}" type="slidenum">
              <a:rPr lang="en-US" smtClean="0"/>
              <a:t>2</a:t>
            </a:fld>
            <a:endParaRPr lang="en-US"/>
          </a:p>
        </p:txBody>
      </p:sp>
      <p:sp>
        <p:nvSpPr>
          <p:cNvPr id="5" name="Content Placeholder 4">
            <a:extLst>
              <a:ext uri="{FF2B5EF4-FFF2-40B4-BE49-F238E27FC236}">
                <a16:creationId xmlns:a16="http://schemas.microsoft.com/office/drawing/2014/main" id="{9F9AD379-E735-D365-4E62-3168AE9A1280}"/>
              </a:ext>
            </a:extLst>
          </p:cNvPr>
          <p:cNvSpPr>
            <a:spLocks noGrp="1"/>
          </p:cNvSpPr>
          <p:nvPr>
            <p:ph idx="1"/>
          </p:nvPr>
        </p:nvSpPr>
        <p:spPr>
          <a:xfrm>
            <a:off x="457200" y="1524000"/>
            <a:ext cx="4225636" cy="4652963"/>
          </a:xfrm>
        </p:spPr>
        <p:txBody>
          <a:bodyPr/>
          <a:lstStyle/>
          <a:p>
            <a:r>
              <a:rPr lang="en-US" sz="2000" kern="100" dirty="0">
                <a:effectLst/>
                <a:latin typeface="Arial" panose="020B0604020202020204" pitchFamily="34" charset="0"/>
                <a:ea typeface="Aptos" panose="020B0004020202020204" pitchFamily="34" charset="0"/>
                <a:cs typeface="Arial" panose="020B0604020202020204" pitchFamily="34" charset="0"/>
              </a:rPr>
              <a:t>A </a:t>
            </a:r>
            <a:r>
              <a:rPr lang="en-US" sz="2000" b="1" kern="100" dirty="0">
                <a:effectLst/>
                <a:latin typeface="Arial" panose="020B0604020202020204" pitchFamily="34" charset="0"/>
                <a:ea typeface="Aptos" panose="020B0004020202020204" pitchFamily="34" charset="0"/>
                <a:cs typeface="Arial" panose="020B0604020202020204" pitchFamily="34" charset="0"/>
              </a:rPr>
              <a:t>self-contained housing unit</a:t>
            </a:r>
            <a:r>
              <a:rPr lang="en-US" sz="2000" b="1" kern="100" dirty="0">
                <a:latin typeface="Arial" panose="020B0604020202020204" pitchFamily="34" charset="0"/>
                <a:ea typeface="Aptos" panose="020B0004020202020204" pitchFamily="34" charset="0"/>
                <a:cs typeface="Arial" panose="020B0604020202020204" pitchFamily="34" charset="0"/>
              </a:rPr>
              <a:t> </a:t>
            </a:r>
            <a:r>
              <a:rPr lang="en-US" sz="2000" kern="100" dirty="0">
                <a:latin typeface="Arial" panose="020B0604020202020204" pitchFamily="34" charset="0"/>
                <a:ea typeface="Aptos" panose="020B0004020202020204" pitchFamily="34" charset="0"/>
                <a:cs typeface="Arial" panose="020B0604020202020204" pitchFamily="34" charset="0"/>
              </a:rPr>
              <a:t>(e.g. kitchen, sleep and sanitary facilities)</a:t>
            </a:r>
          </a:p>
          <a:p>
            <a:r>
              <a:rPr lang="en-US" sz="2000" kern="100" dirty="0">
                <a:latin typeface="Arial" panose="020B0604020202020204" pitchFamily="34" charset="0"/>
                <a:ea typeface="Aptos" panose="020B0004020202020204" pitchFamily="34" charset="0"/>
                <a:cs typeface="Arial" panose="020B0604020202020204" pitchFamily="34" charset="0"/>
              </a:rPr>
              <a:t>O</a:t>
            </a:r>
            <a:r>
              <a:rPr lang="en-US" sz="2000" kern="100" dirty="0">
                <a:effectLst/>
                <a:latin typeface="Arial" panose="020B0604020202020204" pitchFamily="34" charset="0"/>
                <a:ea typeface="Aptos" panose="020B0004020202020204" pitchFamily="34" charset="0"/>
                <a:cs typeface="Arial" panose="020B0604020202020204" pitchFamily="34" charset="0"/>
              </a:rPr>
              <a:t>n the </a:t>
            </a:r>
            <a:r>
              <a:rPr lang="en-US" sz="2000" b="1" kern="100" dirty="0">
                <a:effectLst/>
                <a:latin typeface="Arial" panose="020B0604020202020204" pitchFamily="34" charset="0"/>
                <a:ea typeface="Aptos" panose="020B0004020202020204" pitchFamily="34" charset="0"/>
                <a:cs typeface="Arial" panose="020B0604020202020204" pitchFamily="34" charset="0"/>
              </a:rPr>
              <a:t>same lot as a Principal Dwelling</a:t>
            </a:r>
            <a:endParaRPr lang="en-US" sz="2000" b="1" kern="100" dirty="0">
              <a:latin typeface="Arial" panose="020B0604020202020204" pitchFamily="34" charset="0"/>
              <a:ea typeface="Aptos" panose="020B0004020202020204" pitchFamily="34" charset="0"/>
              <a:cs typeface="Arial" panose="020B0604020202020204" pitchFamily="34" charset="0"/>
            </a:endParaRPr>
          </a:p>
          <a:p>
            <a:r>
              <a:rPr lang="en-US" sz="2000" b="1" kern="100" dirty="0">
                <a:effectLst/>
                <a:latin typeface="Arial" panose="020B0604020202020204" pitchFamily="34" charset="0"/>
                <a:ea typeface="Aptos" panose="020B0004020202020204" pitchFamily="34" charset="0"/>
                <a:cs typeface="Arial" panose="020B0604020202020204" pitchFamily="34" charset="0"/>
              </a:rPr>
              <a:t>An ADU </a:t>
            </a:r>
            <a:r>
              <a:rPr lang="en-US" sz="2000" kern="100" dirty="0">
                <a:effectLst/>
                <a:latin typeface="Arial" panose="020B0604020202020204" pitchFamily="34" charset="0"/>
                <a:ea typeface="Aptos" panose="020B0004020202020204" pitchFamily="34" charset="0"/>
                <a:cs typeface="Arial" panose="020B0604020202020204" pitchFamily="34" charset="0"/>
              </a:rPr>
              <a:t>maintains </a:t>
            </a:r>
            <a:r>
              <a:rPr lang="en-US" sz="2000" b="1" kern="100" dirty="0">
                <a:effectLst/>
                <a:latin typeface="Arial" panose="020B0604020202020204" pitchFamily="34" charset="0"/>
                <a:ea typeface="Aptos" panose="020B0004020202020204" pitchFamily="34" charset="0"/>
                <a:cs typeface="Arial" panose="020B0604020202020204" pitchFamily="34" charset="0"/>
              </a:rPr>
              <a:t>a separate entrance</a:t>
            </a:r>
            <a:r>
              <a:rPr lang="en-US" sz="2000" kern="100" dirty="0">
                <a:effectLst/>
                <a:latin typeface="Arial" panose="020B0604020202020204" pitchFamily="34" charset="0"/>
                <a:ea typeface="Aptos" panose="020B0004020202020204" pitchFamily="34" charset="0"/>
                <a:cs typeface="Arial" panose="020B0604020202020204" pitchFamily="34" charset="0"/>
              </a:rPr>
              <a:t>, either directly from the outside or through an entry hall or corridor shared with the Principal Dwelling</a:t>
            </a:r>
          </a:p>
          <a:p>
            <a:r>
              <a:rPr lang="en-US" sz="2000" kern="100" dirty="0">
                <a:latin typeface="Arial" panose="020B0604020202020204" pitchFamily="34" charset="0"/>
                <a:ea typeface="Aptos" panose="020B0004020202020204" pitchFamily="34" charset="0"/>
                <a:cs typeface="Arial" panose="020B0604020202020204" pitchFamily="34" charset="0"/>
              </a:rPr>
              <a:t>An ADU comes in </a:t>
            </a:r>
            <a:r>
              <a:rPr lang="en-US" sz="2000" b="1" kern="100" dirty="0">
                <a:latin typeface="Arial" panose="020B0604020202020204" pitchFamily="34" charset="0"/>
                <a:ea typeface="Aptos" panose="020B0004020202020204" pitchFamily="34" charset="0"/>
                <a:cs typeface="Arial" panose="020B0604020202020204" pitchFamily="34" charset="0"/>
              </a:rPr>
              <a:t>many shapes and styles</a:t>
            </a:r>
            <a:endParaRPr lang="en-US" sz="2000" b="1" kern="100" dirty="0">
              <a:effectLst/>
              <a:latin typeface="Arial" panose="020B0604020202020204" pitchFamily="34" charset="0"/>
              <a:ea typeface="Aptos" panose="020B0004020202020204" pitchFamily="34" charset="0"/>
              <a:cs typeface="Arial" panose="020B0604020202020204" pitchFamily="34" charset="0"/>
            </a:endParaRPr>
          </a:p>
          <a:p>
            <a:endParaRPr lang="en-US" dirty="0"/>
          </a:p>
        </p:txBody>
      </p:sp>
      <p:pic>
        <p:nvPicPr>
          <p:cNvPr id="7" name="Picture 6">
            <a:extLst>
              <a:ext uri="{FF2B5EF4-FFF2-40B4-BE49-F238E27FC236}">
                <a16:creationId xmlns:a16="http://schemas.microsoft.com/office/drawing/2014/main" id="{8F47D041-C91F-E45C-88A5-3E06F71CC90B}"/>
              </a:ext>
            </a:extLst>
          </p:cNvPr>
          <p:cNvPicPr>
            <a:picLocks noChangeAspect="1"/>
          </p:cNvPicPr>
          <p:nvPr/>
        </p:nvPicPr>
        <p:blipFill>
          <a:blip r:embed="rId2"/>
          <a:stretch>
            <a:fillRect/>
          </a:stretch>
        </p:blipFill>
        <p:spPr>
          <a:xfrm>
            <a:off x="4901567" y="1524000"/>
            <a:ext cx="6833233" cy="4046783"/>
          </a:xfrm>
          <a:prstGeom prst="rect">
            <a:avLst/>
          </a:prstGeom>
        </p:spPr>
      </p:pic>
    </p:spTree>
    <p:extLst>
      <p:ext uri="{BB962C8B-B14F-4D97-AF65-F5344CB8AC3E}">
        <p14:creationId xmlns:p14="http://schemas.microsoft.com/office/powerpoint/2010/main" val="3928450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4E18E-4835-0D57-1818-FC2FB834DF4F}"/>
              </a:ext>
            </a:extLst>
          </p:cNvPr>
          <p:cNvSpPr>
            <a:spLocks noGrp="1"/>
          </p:cNvSpPr>
          <p:nvPr>
            <p:ph type="title"/>
          </p:nvPr>
        </p:nvSpPr>
        <p:spPr>
          <a:xfrm>
            <a:off x="457200" y="241295"/>
            <a:ext cx="11540836" cy="879483"/>
          </a:xfrm>
        </p:spPr>
        <p:txBody>
          <a:bodyPr>
            <a:normAutofit/>
          </a:bodyPr>
          <a:lstStyle/>
          <a:p>
            <a:r>
              <a:rPr lang="en-US" dirty="0"/>
              <a:t>Why is Southborough Amending its ADU Bylaw? </a:t>
            </a:r>
          </a:p>
        </p:txBody>
      </p:sp>
      <p:sp>
        <p:nvSpPr>
          <p:cNvPr id="3" name="Footer Placeholder 2">
            <a:extLst>
              <a:ext uri="{FF2B5EF4-FFF2-40B4-BE49-F238E27FC236}">
                <a16:creationId xmlns:a16="http://schemas.microsoft.com/office/drawing/2014/main" id="{1DC605DD-862F-B4EF-A22E-2AE12B8C18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04BB9A-DC31-2FA3-1BC6-4BA2C7522B36}"/>
              </a:ext>
            </a:extLst>
          </p:cNvPr>
          <p:cNvSpPr>
            <a:spLocks noGrp="1"/>
          </p:cNvSpPr>
          <p:nvPr>
            <p:ph type="sldNum" sz="quarter" idx="12"/>
          </p:nvPr>
        </p:nvSpPr>
        <p:spPr/>
        <p:txBody>
          <a:bodyPr/>
          <a:lstStyle/>
          <a:p>
            <a:fld id="{E0788EFF-A5C8-0941-9C7C-109013263273}" type="slidenum">
              <a:rPr lang="en-US" smtClean="0"/>
              <a:t>3</a:t>
            </a:fld>
            <a:endParaRPr lang="en-US"/>
          </a:p>
        </p:txBody>
      </p:sp>
      <p:sp>
        <p:nvSpPr>
          <p:cNvPr id="5" name="Content Placeholder 4">
            <a:extLst>
              <a:ext uri="{FF2B5EF4-FFF2-40B4-BE49-F238E27FC236}">
                <a16:creationId xmlns:a16="http://schemas.microsoft.com/office/drawing/2014/main" id="{21665B1B-2D06-FFB0-55F0-27BC843128E2}"/>
              </a:ext>
            </a:extLst>
          </p:cNvPr>
          <p:cNvSpPr>
            <a:spLocks noGrp="1"/>
          </p:cNvSpPr>
          <p:nvPr>
            <p:ph idx="1"/>
          </p:nvPr>
        </p:nvSpPr>
        <p:spPr>
          <a:xfrm>
            <a:off x="457200" y="1258784"/>
            <a:ext cx="11277600" cy="1041071"/>
          </a:xfrm>
        </p:spPr>
        <p:txBody>
          <a:bodyPr/>
          <a:lstStyle/>
          <a:p>
            <a:pPr marL="0">
              <a:lnSpc>
                <a:spcPct val="115000"/>
              </a:lnSpc>
              <a:spcAft>
                <a:spcPts val="800"/>
              </a:spcAft>
              <a:buNone/>
            </a:pPr>
            <a:r>
              <a:rPr lang="en-US" sz="2400" kern="100" dirty="0">
                <a:effectLst/>
                <a:latin typeface="Arial" panose="020B0604020202020204" pitchFamily="34" charset="0"/>
                <a:ea typeface="Aptos" panose="020B0004020202020204" pitchFamily="34" charset="0"/>
                <a:cs typeface="Arial" panose="020B0604020202020204" pitchFamily="34" charset="0"/>
              </a:rPr>
              <a:t>Southborough is </a:t>
            </a:r>
            <a:r>
              <a:rPr lang="en-US" sz="2400" b="1" kern="100" dirty="0">
                <a:effectLst/>
                <a:latin typeface="Arial" panose="020B0604020202020204" pitchFamily="34" charset="0"/>
                <a:ea typeface="Aptos" panose="020B0004020202020204" pitchFamily="34" charset="0"/>
                <a:cs typeface="Arial" panose="020B0604020202020204" pitchFamily="34" charset="0"/>
              </a:rPr>
              <a:t>administratively</a:t>
            </a:r>
            <a:r>
              <a:rPr lang="en-US" sz="2400" kern="100" dirty="0">
                <a:effectLst/>
                <a:latin typeface="Arial" panose="020B0604020202020204" pitchFamily="34" charset="0"/>
                <a:ea typeface="Aptos" panose="020B0004020202020204" pitchFamily="34" charset="0"/>
                <a:cs typeface="Arial" panose="020B0604020202020204" pitchFamily="34" charset="0"/>
              </a:rPr>
              <a:t> amending its bylaw </a:t>
            </a:r>
            <a:r>
              <a:rPr lang="en-US" sz="2400" b="1" kern="100" dirty="0">
                <a:effectLst/>
                <a:latin typeface="Arial" panose="020B0604020202020204" pitchFamily="34" charset="0"/>
                <a:ea typeface="Aptos" panose="020B0004020202020204" pitchFamily="34" charset="0"/>
                <a:cs typeface="Arial" panose="020B0604020202020204" pitchFamily="34" charset="0"/>
              </a:rPr>
              <a:t>to comply with state law, approved on August 6, </a:t>
            </a:r>
            <a:r>
              <a:rPr lang="en-US" sz="2400" b="1" kern="100" dirty="0">
                <a:latin typeface="Arial" panose="020B0604020202020204" pitchFamily="34" charset="0"/>
                <a:ea typeface="Aptos" panose="020B0004020202020204" pitchFamily="34" charset="0"/>
                <a:cs typeface="Arial" panose="020B0604020202020204" pitchFamily="34" charset="0"/>
              </a:rPr>
              <a:t>2024</a:t>
            </a:r>
            <a:r>
              <a:rPr lang="en-US" sz="2400" kern="100" dirty="0">
                <a:effectLst/>
                <a:latin typeface="Arial" panose="020B0604020202020204" pitchFamily="34" charset="0"/>
                <a:ea typeface="Aptos" panose="020B0004020202020204" pitchFamily="34" charset="0"/>
                <a:cs typeface="Arial" panose="020B0604020202020204" pitchFamily="34" charset="0"/>
              </a:rPr>
              <a:t> </a:t>
            </a:r>
            <a:endParaRPr lang="en-US" dirty="0"/>
          </a:p>
        </p:txBody>
      </p:sp>
      <p:sp>
        <p:nvSpPr>
          <p:cNvPr id="7" name="TextBox 6">
            <a:extLst>
              <a:ext uri="{FF2B5EF4-FFF2-40B4-BE49-F238E27FC236}">
                <a16:creationId xmlns:a16="http://schemas.microsoft.com/office/drawing/2014/main" id="{5A897472-4613-1191-15E8-5A690F58724A}"/>
              </a:ext>
            </a:extLst>
          </p:cNvPr>
          <p:cNvSpPr txBox="1"/>
          <p:nvPr/>
        </p:nvSpPr>
        <p:spPr>
          <a:xfrm>
            <a:off x="457200" y="2896133"/>
            <a:ext cx="6602614" cy="2185855"/>
          </a:xfrm>
          <a:prstGeom prst="rect">
            <a:avLst/>
          </a:prstGeom>
          <a:noFill/>
        </p:spPr>
        <p:txBody>
          <a:bodyPr wrap="square">
            <a:spAutoFit/>
          </a:bodyPr>
          <a:lstStyle/>
          <a:p>
            <a:pPr marL="0" marR="0">
              <a:lnSpc>
                <a:spcPct val="115000"/>
              </a:lnSpc>
              <a:spcAft>
                <a:spcPts val="800"/>
              </a:spcAft>
              <a:buNone/>
            </a:pPr>
            <a:r>
              <a:rPr lang="en-US" sz="20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On Aug. 6, 2024, Governor Healey signed the Affordable Homes Act into law (</a:t>
            </a:r>
            <a:r>
              <a:rPr lang="en-US" sz="2000" b="1" u="sng" kern="100" dirty="0">
                <a:solidFill>
                  <a:schemeClr val="tx2"/>
                </a:solidFill>
                <a:effectLst/>
                <a:latin typeface="Arial" panose="020B0604020202020204" pitchFamily="34" charset="0"/>
                <a:ea typeface="Aptos" panose="020B00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Chapter 150 of the Acts of 2024</a:t>
            </a:r>
            <a:r>
              <a:rPr lang="en-US" sz="20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Section 8 of the Affordable Homes Act amends the Zoning Act to allow Accessory Dwelling Units (ADUs) up to 900 square feet to be built by right in single-family zoning districts.</a:t>
            </a:r>
          </a:p>
        </p:txBody>
      </p:sp>
      <p:pic>
        <p:nvPicPr>
          <p:cNvPr id="8" name="Picture 7">
            <a:extLst>
              <a:ext uri="{FF2B5EF4-FFF2-40B4-BE49-F238E27FC236}">
                <a16:creationId xmlns:a16="http://schemas.microsoft.com/office/drawing/2014/main" id="{253C79E4-A47A-830F-F4DE-3490C3757CDC}"/>
              </a:ext>
            </a:extLst>
          </p:cNvPr>
          <p:cNvPicPr>
            <a:picLocks noChangeAspect="1"/>
          </p:cNvPicPr>
          <p:nvPr/>
        </p:nvPicPr>
        <p:blipFill>
          <a:blip r:embed="rId3"/>
          <a:stretch>
            <a:fillRect/>
          </a:stretch>
        </p:blipFill>
        <p:spPr>
          <a:xfrm>
            <a:off x="7462982" y="2982291"/>
            <a:ext cx="4271818" cy="2168769"/>
          </a:xfrm>
          <a:prstGeom prst="rect">
            <a:avLst/>
          </a:prstGeom>
          <a:ln>
            <a:solidFill>
              <a:schemeClr val="tx2"/>
            </a:solidFill>
          </a:ln>
        </p:spPr>
      </p:pic>
    </p:spTree>
    <p:extLst>
      <p:ext uri="{BB962C8B-B14F-4D97-AF65-F5344CB8AC3E}">
        <p14:creationId xmlns:p14="http://schemas.microsoft.com/office/powerpoint/2010/main" val="3908266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9CA45-9159-1BDF-0DE9-094A6F49BB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C664A-F904-A089-8DDE-3B72DC892263}"/>
              </a:ext>
            </a:extLst>
          </p:cNvPr>
          <p:cNvSpPr>
            <a:spLocks noGrp="1"/>
          </p:cNvSpPr>
          <p:nvPr>
            <p:ph type="title"/>
          </p:nvPr>
        </p:nvSpPr>
        <p:spPr>
          <a:xfrm>
            <a:off x="457200" y="241295"/>
            <a:ext cx="11540836" cy="879483"/>
          </a:xfrm>
        </p:spPr>
        <p:txBody>
          <a:bodyPr>
            <a:normAutofit/>
          </a:bodyPr>
          <a:lstStyle/>
          <a:p>
            <a:r>
              <a:rPr lang="en-US" dirty="0"/>
              <a:t>Our Existing Bylaw Requires “Clean-up”</a:t>
            </a:r>
          </a:p>
        </p:txBody>
      </p:sp>
      <p:sp>
        <p:nvSpPr>
          <p:cNvPr id="10" name="Content Placeholder 9">
            <a:extLst>
              <a:ext uri="{FF2B5EF4-FFF2-40B4-BE49-F238E27FC236}">
                <a16:creationId xmlns:a16="http://schemas.microsoft.com/office/drawing/2014/main" id="{949B33B0-B4D6-185A-254A-3222B69AC6D1}"/>
              </a:ext>
            </a:extLst>
          </p:cNvPr>
          <p:cNvSpPr>
            <a:spLocks noGrp="1"/>
          </p:cNvSpPr>
          <p:nvPr>
            <p:ph idx="1"/>
          </p:nvPr>
        </p:nvSpPr>
        <p:spPr>
          <a:xfrm>
            <a:off x="457200" y="1120778"/>
            <a:ext cx="11277600" cy="4770540"/>
          </a:xfrm>
        </p:spPr>
        <p:txBody>
          <a:bodyPr/>
          <a:lstStyle/>
          <a:p>
            <a:pPr marL="342900" marR="0" lvl="0" indent="-342900">
              <a:lnSpc>
                <a:spcPct val="115000"/>
              </a:lnSpc>
              <a:buFont typeface="Symbol" pitchFamily="2" charset="2"/>
              <a:buChar char=""/>
            </a:pPr>
            <a:r>
              <a:rPr lang="en-US" sz="2600" kern="100" dirty="0">
                <a:ea typeface="Aptos" panose="020B0004020202020204" pitchFamily="34" charset="0"/>
                <a:cs typeface="Times New Roman" panose="02020603050405020304" pitchFamily="18" charset="0"/>
              </a:rPr>
              <a:t>Replace the term “Apartment” with “Dwelling Unit”</a:t>
            </a:r>
          </a:p>
          <a:p>
            <a:pPr marL="342900" marR="0" lvl="0" indent="-342900">
              <a:lnSpc>
                <a:spcPct val="115000"/>
              </a:lnSpc>
              <a:buFont typeface="Symbol" pitchFamily="2" charset="2"/>
              <a:buChar char=""/>
            </a:pPr>
            <a:r>
              <a:rPr lang="en-US" sz="2600" kern="100" dirty="0">
                <a:ea typeface="Aptos" panose="020B0004020202020204" pitchFamily="34" charset="0"/>
                <a:cs typeface="Times New Roman" panose="02020603050405020304" pitchFamily="18" charset="0"/>
              </a:rPr>
              <a:t>Remove current definition and replace with State definition of ADU while retaining that “no mobile home or travel trailer” is included as an ADU</a:t>
            </a:r>
          </a:p>
          <a:p>
            <a:pPr marL="342900" marR="0" lvl="0" indent="-342900">
              <a:lnSpc>
                <a:spcPct val="115000"/>
              </a:lnSpc>
              <a:buFont typeface="Symbol" pitchFamily="2" charset="2"/>
              <a:buChar char=""/>
            </a:pPr>
            <a:r>
              <a:rPr lang="en-US" sz="2600" kern="100" dirty="0">
                <a:ea typeface="Aptos" panose="020B0004020202020204" pitchFamily="34" charset="0"/>
                <a:cs typeface="Times New Roman" panose="02020603050405020304" pitchFamily="18" charset="0"/>
              </a:rPr>
              <a:t>Remove from IP district</a:t>
            </a:r>
          </a:p>
          <a:p>
            <a:pPr marL="342900" marR="0" lvl="0" indent="-342900">
              <a:lnSpc>
                <a:spcPct val="115000"/>
              </a:lnSpc>
              <a:buFont typeface="Symbol" pitchFamily="2" charset="2"/>
              <a:buChar char=""/>
            </a:pPr>
            <a:r>
              <a:rPr lang="en-US" sz="2600" kern="100" dirty="0">
                <a:ea typeface="Aptos" panose="020B0004020202020204" pitchFamily="34" charset="0"/>
                <a:cs typeface="Times New Roman" panose="02020603050405020304" pitchFamily="18" charset="0"/>
              </a:rPr>
              <a:t>Add State ADU “by right” requirements into all districts except IP</a:t>
            </a:r>
          </a:p>
          <a:p>
            <a:pPr marL="342900" marR="0" lvl="0" indent="-342900">
              <a:lnSpc>
                <a:spcPct val="115000"/>
              </a:lnSpc>
              <a:spcAft>
                <a:spcPts val="800"/>
              </a:spcAft>
              <a:buFont typeface="Symbol" pitchFamily="2" charset="2"/>
              <a:buChar char=""/>
            </a:pPr>
            <a:r>
              <a:rPr lang="en-US" sz="2600" kern="100" dirty="0">
                <a:ea typeface="Aptos" panose="020B0004020202020204" pitchFamily="34" charset="0"/>
                <a:cs typeface="Times New Roman" panose="02020603050405020304" pitchFamily="18" charset="0"/>
              </a:rPr>
              <a:t>Retain our code for &gt;900sq ft ADUs, but refine language to reflect “gross floor area is greater than ½ gross floor area of principal dwelling or greater than 900 sq. ft.”</a:t>
            </a:r>
          </a:p>
          <a:p>
            <a:pPr marL="342900" indent="-342900">
              <a:lnSpc>
                <a:spcPct val="115000"/>
              </a:lnSpc>
              <a:buFont typeface="Symbol" pitchFamily="2" charset="2"/>
              <a:buChar char=""/>
            </a:pPr>
            <a:r>
              <a:rPr lang="en-US" sz="2600" kern="100" dirty="0">
                <a:cs typeface="Times New Roman" panose="02020603050405020304" pitchFamily="18" charset="0"/>
              </a:rPr>
              <a:t>Retain incentives under Adaptive use of Historic Buildings</a:t>
            </a:r>
          </a:p>
          <a:p>
            <a:pPr marL="342900" marR="0" lvl="0" indent="-342900">
              <a:lnSpc>
                <a:spcPct val="115000"/>
              </a:lnSpc>
              <a:spcAft>
                <a:spcPts val="800"/>
              </a:spcAft>
              <a:buFont typeface="Symbol" pitchFamily="2" charset="2"/>
              <a:buChar char=""/>
            </a:pPr>
            <a:r>
              <a:rPr lang="en-US" sz="2600" kern="100" dirty="0">
                <a:cs typeface="Times New Roman" panose="02020603050405020304" pitchFamily="18" charset="0"/>
              </a:rPr>
              <a:t>Removed cap on the percentage of number of ADUs that the town can have – currently 5%</a:t>
            </a:r>
          </a:p>
        </p:txBody>
      </p:sp>
    </p:spTree>
    <p:extLst>
      <p:ext uri="{BB962C8B-B14F-4D97-AF65-F5344CB8AC3E}">
        <p14:creationId xmlns:p14="http://schemas.microsoft.com/office/powerpoint/2010/main" val="620225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E6EAE-2F52-B375-4545-9AD340AF7CAD}"/>
              </a:ext>
            </a:extLst>
          </p:cNvPr>
          <p:cNvSpPr>
            <a:spLocks noGrp="1"/>
          </p:cNvSpPr>
          <p:nvPr>
            <p:ph type="title"/>
          </p:nvPr>
        </p:nvSpPr>
        <p:spPr/>
        <p:txBody>
          <a:bodyPr/>
          <a:lstStyle/>
          <a:p>
            <a:r>
              <a:rPr lang="en-US" dirty="0"/>
              <a:t>What Will Change in Our Town Zoning?</a:t>
            </a:r>
          </a:p>
        </p:txBody>
      </p:sp>
      <p:sp>
        <p:nvSpPr>
          <p:cNvPr id="3" name="Footer Placeholder 2">
            <a:extLst>
              <a:ext uri="{FF2B5EF4-FFF2-40B4-BE49-F238E27FC236}">
                <a16:creationId xmlns:a16="http://schemas.microsoft.com/office/drawing/2014/main" id="{BC543C4B-24DD-BBE6-F5EB-0BC213C09A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48752E-B194-7CCD-5316-C286FA45DC4B}"/>
              </a:ext>
            </a:extLst>
          </p:cNvPr>
          <p:cNvSpPr>
            <a:spLocks noGrp="1"/>
          </p:cNvSpPr>
          <p:nvPr>
            <p:ph type="sldNum" sz="quarter" idx="12"/>
          </p:nvPr>
        </p:nvSpPr>
        <p:spPr/>
        <p:txBody>
          <a:bodyPr/>
          <a:lstStyle/>
          <a:p>
            <a:fld id="{E0788EFF-A5C8-0941-9C7C-109013263273}" type="slidenum">
              <a:rPr lang="en-US" smtClean="0"/>
              <a:t>5</a:t>
            </a:fld>
            <a:endParaRPr lang="en-US"/>
          </a:p>
        </p:txBody>
      </p:sp>
      <p:sp>
        <p:nvSpPr>
          <p:cNvPr id="5" name="Content Placeholder 4">
            <a:extLst>
              <a:ext uri="{FF2B5EF4-FFF2-40B4-BE49-F238E27FC236}">
                <a16:creationId xmlns:a16="http://schemas.microsoft.com/office/drawing/2014/main" id="{0477AEC5-8ABC-83D8-9D89-0C99C6BD6F88}"/>
              </a:ext>
            </a:extLst>
          </p:cNvPr>
          <p:cNvSpPr>
            <a:spLocks noGrp="1"/>
          </p:cNvSpPr>
          <p:nvPr>
            <p:ph idx="1"/>
          </p:nvPr>
        </p:nvSpPr>
        <p:spPr/>
        <p:txBody>
          <a:bodyPr/>
          <a:lstStyle/>
          <a:p>
            <a:r>
              <a:rPr lang="en-US" dirty="0"/>
              <a:t>Passing this zoning bylaw will update the language to be in harmony with the state</a:t>
            </a:r>
          </a:p>
          <a:p>
            <a:endParaRPr lang="en-US" dirty="0"/>
          </a:p>
          <a:p>
            <a:r>
              <a:rPr lang="en-US" dirty="0"/>
              <a:t>Retain our citizens’ rights to build an ADU with a special permit that exceed the state limits of “</a:t>
            </a:r>
            <a:r>
              <a:rPr lang="en-US" kern="100" dirty="0">
                <a:ea typeface="Aptos" panose="020B0004020202020204" pitchFamily="34" charset="0"/>
                <a:cs typeface="Times New Roman" panose="02020603050405020304" pitchFamily="18" charset="0"/>
              </a:rPr>
              <a:t>gross floor area is greater than ½ gross floor area of principal dwelling or greater than 900 sq. ft.”</a:t>
            </a:r>
          </a:p>
          <a:p>
            <a:endParaRPr lang="en-US" dirty="0"/>
          </a:p>
          <a:p>
            <a:r>
              <a:rPr lang="en-US" dirty="0"/>
              <a:t>Provide clarity in the bylaw language</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27916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16F18-132A-DE6C-5A9C-1119994A1DC8}"/>
              </a:ext>
            </a:extLst>
          </p:cNvPr>
          <p:cNvSpPr>
            <a:spLocks noGrp="1"/>
          </p:cNvSpPr>
          <p:nvPr>
            <p:ph type="title"/>
          </p:nvPr>
        </p:nvSpPr>
        <p:spPr/>
        <p:txBody>
          <a:bodyPr>
            <a:normAutofit/>
          </a:bodyPr>
          <a:lstStyle/>
          <a:p>
            <a:r>
              <a:rPr lang="en-US" dirty="0"/>
              <a:t>Current vs. Proposed Definition</a:t>
            </a:r>
          </a:p>
        </p:txBody>
      </p:sp>
      <p:sp>
        <p:nvSpPr>
          <p:cNvPr id="3" name="Footer Placeholder 2">
            <a:extLst>
              <a:ext uri="{FF2B5EF4-FFF2-40B4-BE49-F238E27FC236}">
                <a16:creationId xmlns:a16="http://schemas.microsoft.com/office/drawing/2014/main" id="{84157C20-917F-291F-2598-59DA135855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A79DA6-1516-DA8C-D3CF-A76FCC9550BF}"/>
              </a:ext>
            </a:extLst>
          </p:cNvPr>
          <p:cNvSpPr>
            <a:spLocks noGrp="1"/>
          </p:cNvSpPr>
          <p:nvPr>
            <p:ph type="sldNum" sz="quarter" idx="12"/>
          </p:nvPr>
        </p:nvSpPr>
        <p:spPr/>
        <p:txBody>
          <a:bodyPr/>
          <a:lstStyle/>
          <a:p>
            <a:fld id="{E0788EFF-A5C8-0941-9C7C-109013263273}" type="slidenum">
              <a:rPr lang="en-US" smtClean="0"/>
              <a:t>6</a:t>
            </a:fld>
            <a:endParaRPr lang="en-US"/>
          </a:p>
        </p:txBody>
      </p:sp>
      <p:graphicFrame>
        <p:nvGraphicFramePr>
          <p:cNvPr id="10" name="Content Placeholder 9">
            <a:extLst>
              <a:ext uri="{FF2B5EF4-FFF2-40B4-BE49-F238E27FC236}">
                <a16:creationId xmlns:a16="http://schemas.microsoft.com/office/drawing/2014/main" id="{7F908C30-1895-5918-E0AA-3E66D2D6DF53}"/>
              </a:ext>
            </a:extLst>
          </p:cNvPr>
          <p:cNvGraphicFramePr>
            <a:graphicFrameLocks noGrp="1"/>
          </p:cNvGraphicFramePr>
          <p:nvPr>
            <p:ph idx="1"/>
            <p:extLst>
              <p:ext uri="{D42A27DB-BD31-4B8C-83A1-F6EECF244321}">
                <p14:modId xmlns:p14="http://schemas.microsoft.com/office/powerpoint/2010/main" val="3555479294"/>
              </p:ext>
            </p:extLst>
          </p:nvPr>
        </p:nvGraphicFramePr>
        <p:xfrm>
          <a:off x="457200" y="1258888"/>
          <a:ext cx="11277600" cy="4170362"/>
        </p:xfrm>
        <a:graphic>
          <a:graphicData uri="http://schemas.openxmlformats.org/drawingml/2006/table">
            <a:tbl>
              <a:tblPr firstRow="1" bandRow="1">
                <a:tableStyleId>{21E4AEA4-8DFA-4A89-87EB-49C32662AFE0}</a:tableStyleId>
              </a:tblPr>
              <a:tblGrid>
                <a:gridCol w="1243013">
                  <a:extLst>
                    <a:ext uri="{9D8B030D-6E8A-4147-A177-3AD203B41FA5}">
                      <a16:colId xmlns:a16="http://schemas.microsoft.com/office/drawing/2014/main" val="850383649"/>
                    </a:ext>
                  </a:extLst>
                </a:gridCol>
                <a:gridCol w="4657725">
                  <a:extLst>
                    <a:ext uri="{9D8B030D-6E8A-4147-A177-3AD203B41FA5}">
                      <a16:colId xmlns:a16="http://schemas.microsoft.com/office/drawing/2014/main" val="2027808093"/>
                    </a:ext>
                  </a:extLst>
                </a:gridCol>
                <a:gridCol w="5376862">
                  <a:extLst>
                    <a:ext uri="{9D8B030D-6E8A-4147-A177-3AD203B41FA5}">
                      <a16:colId xmlns:a16="http://schemas.microsoft.com/office/drawing/2014/main" val="3684063745"/>
                    </a:ext>
                  </a:extLst>
                </a:gridCol>
              </a:tblGrid>
              <a:tr h="443412">
                <a:tc>
                  <a:txBody>
                    <a:bodyPr/>
                    <a:lstStyle/>
                    <a:p>
                      <a:endParaRPr lang="en-US"/>
                    </a:p>
                  </a:txBody>
                  <a:tcPr/>
                </a:tc>
                <a:tc>
                  <a:txBody>
                    <a:bodyPr/>
                    <a:lstStyle/>
                    <a:p>
                      <a:r>
                        <a:rPr lang="en-US" dirty="0"/>
                        <a:t>Current (Outdated)</a:t>
                      </a:r>
                    </a:p>
                  </a:txBody>
                  <a:tcPr/>
                </a:tc>
                <a:tc>
                  <a:txBody>
                    <a:bodyPr/>
                    <a:lstStyle/>
                    <a:p>
                      <a:r>
                        <a:rPr lang="en-US" dirty="0"/>
                        <a:t>Proposed (State Law Compliant)</a:t>
                      </a:r>
                    </a:p>
                  </a:txBody>
                  <a:tcPr/>
                </a:tc>
                <a:extLst>
                  <a:ext uri="{0D108BD9-81ED-4DB2-BD59-A6C34878D82A}">
                    <a16:rowId xmlns:a16="http://schemas.microsoft.com/office/drawing/2014/main" val="2929253189"/>
                  </a:ext>
                </a:extLst>
              </a:tr>
              <a:tr h="3726950">
                <a:tc>
                  <a:txBody>
                    <a:bodyPr/>
                    <a:lstStyle/>
                    <a:p>
                      <a:r>
                        <a:rPr lang="en-US" b="1" dirty="0"/>
                        <a:t>Definition</a:t>
                      </a:r>
                    </a:p>
                  </a:txBody>
                  <a:tcPr/>
                </a:tc>
                <a:tc>
                  <a:txBody>
                    <a:bodyPr/>
                    <a:lstStyle/>
                    <a:p>
                      <a:r>
                        <a:rPr lang="en-US" sz="1800" b="0" i="0" kern="1200" dirty="0">
                          <a:solidFill>
                            <a:schemeClr val="dk1"/>
                          </a:solidFill>
                          <a:effectLst/>
                          <a:latin typeface="+mn-lt"/>
                          <a:ea typeface="+mn-ea"/>
                          <a:cs typeface="+mn-cs"/>
                        </a:rPr>
                        <a:t>Accessory Apartment: </a:t>
                      </a:r>
                    </a:p>
                    <a:p>
                      <a:endParaRPr lang="en-US" sz="1800" b="0" i="0" kern="1200" dirty="0">
                        <a:solidFill>
                          <a:schemeClr val="dk1"/>
                        </a:solidFill>
                        <a:effectLst/>
                        <a:latin typeface="+mn-lt"/>
                        <a:ea typeface="+mn-ea"/>
                        <a:cs typeface="+mn-cs"/>
                      </a:endParaRPr>
                    </a:p>
                    <a:p>
                      <a:r>
                        <a:rPr lang="en-US" sz="1800" b="0" i="0" kern="1200" dirty="0">
                          <a:solidFill>
                            <a:schemeClr val="dk1"/>
                          </a:solidFill>
                          <a:effectLst/>
                          <a:latin typeface="+mn-lt"/>
                          <a:ea typeface="+mn-ea"/>
                          <a:cs typeface="+mn-cs"/>
                        </a:rPr>
                        <a:t>A subsidiary dwelling unit created within or as an extension to a single-family dwelling or a structure accessory thereto, with separate cooking, sleeping and bathroom facilities.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Accessory Dwelling Unit: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A self-contained housing unit, inclusive of sleeping, cooking, and sanitary facilities on the same lot as a Principal Dwelling.  An Accessory dwelling unit shall maintain a separate entrance, either directly from the outside or through an entry hall or corridor shared with the Principal Dwelling sufficient to meet the requirements of the state Building Code for safe egress. Accessory dwelling units shall not be located in a travel trailer or mobile home. </a:t>
                      </a:r>
                    </a:p>
                    <a:p>
                      <a:endParaRPr lang="en-US" dirty="0"/>
                    </a:p>
                  </a:txBody>
                  <a:tcPr/>
                </a:tc>
                <a:extLst>
                  <a:ext uri="{0D108BD9-81ED-4DB2-BD59-A6C34878D82A}">
                    <a16:rowId xmlns:a16="http://schemas.microsoft.com/office/drawing/2014/main" val="3281374518"/>
                  </a:ext>
                </a:extLst>
              </a:tr>
            </a:tbl>
          </a:graphicData>
        </a:graphic>
      </p:graphicFrame>
    </p:spTree>
    <p:extLst>
      <p:ext uri="{BB962C8B-B14F-4D97-AF65-F5344CB8AC3E}">
        <p14:creationId xmlns:p14="http://schemas.microsoft.com/office/powerpoint/2010/main" val="4155011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773A4-58AD-DA44-08CA-99DFF695F94E}"/>
              </a:ext>
            </a:extLst>
          </p:cNvPr>
          <p:cNvSpPr>
            <a:spLocks noGrp="1"/>
          </p:cNvSpPr>
          <p:nvPr>
            <p:ph type="title"/>
          </p:nvPr>
        </p:nvSpPr>
        <p:spPr/>
        <p:txBody>
          <a:bodyPr/>
          <a:lstStyle/>
          <a:p>
            <a:r>
              <a:rPr lang="en-US" dirty="0"/>
              <a:t>Current vs. Proposed District Updates</a:t>
            </a:r>
          </a:p>
        </p:txBody>
      </p:sp>
      <p:sp>
        <p:nvSpPr>
          <p:cNvPr id="3" name="Footer Placeholder 2">
            <a:extLst>
              <a:ext uri="{FF2B5EF4-FFF2-40B4-BE49-F238E27FC236}">
                <a16:creationId xmlns:a16="http://schemas.microsoft.com/office/drawing/2014/main" id="{DE7C01C1-0D37-7392-6B93-A3843A234E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2FC9E2-0499-5BB6-A2BA-5AEAB4B26F01}"/>
              </a:ext>
            </a:extLst>
          </p:cNvPr>
          <p:cNvSpPr>
            <a:spLocks noGrp="1"/>
          </p:cNvSpPr>
          <p:nvPr>
            <p:ph type="sldNum" sz="quarter" idx="12"/>
          </p:nvPr>
        </p:nvSpPr>
        <p:spPr/>
        <p:txBody>
          <a:bodyPr/>
          <a:lstStyle/>
          <a:p>
            <a:fld id="{E0788EFF-A5C8-0941-9C7C-109013263273}" type="slidenum">
              <a:rPr lang="en-US" smtClean="0"/>
              <a:t>7</a:t>
            </a:fld>
            <a:endParaRPr lang="en-US"/>
          </a:p>
        </p:txBody>
      </p:sp>
      <p:graphicFrame>
        <p:nvGraphicFramePr>
          <p:cNvPr id="6" name="Content Placeholder 5">
            <a:extLst>
              <a:ext uri="{FF2B5EF4-FFF2-40B4-BE49-F238E27FC236}">
                <a16:creationId xmlns:a16="http://schemas.microsoft.com/office/drawing/2014/main" id="{C5205819-B189-A6B7-28E3-7C556911471B}"/>
              </a:ext>
            </a:extLst>
          </p:cNvPr>
          <p:cNvGraphicFramePr>
            <a:graphicFrameLocks noGrp="1"/>
          </p:cNvGraphicFramePr>
          <p:nvPr>
            <p:ph idx="1"/>
            <p:extLst>
              <p:ext uri="{D42A27DB-BD31-4B8C-83A1-F6EECF244321}">
                <p14:modId xmlns:p14="http://schemas.microsoft.com/office/powerpoint/2010/main" val="435348892"/>
              </p:ext>
            </p:extLst>
          </p:nvPr>
        </p:nvGraphicFramePr>
        <p:xfrm>
          <a:off x="457200" y="1120778"/>
          <a:ext cx="11277600" cy="5454330"/>
        </p:xfrm>
        <a:graphic>
          <a:graphicData uri="http://schemas.openxmlformats.org/drawingml/2006/table">
            <a:tbl>
              <a:tblPr firstRow="1" bandRow="1">
                <a:tableStyleId>{21E4AEA4-8DFA-4A89-87EB-49C32662AFE0}</a:tableStyleId>
              </a:tblPr>
              <a:tblGrid>
                <a:gridCol w="4229100">
                  <a:extLst>
                    <a:ext uri="{9D8B030D-6E8A-4147-A177-3AD203B41FA5}">
                      <a16:colId xmlns:a16="http://schemas.microsoft.com/office/drawing/2014/main" val="1065279003"/>
                    </a:ext>
                  </a:extLst>
                </a:gridCol>
                <a:gridCol w="2286000">
                  <a:extLst>
                    <a:ext uri="{9D8B030D-6E8A-4147-A177-3AD203B41FA5}">
                      <a16:colId xmlns:a16="http://schemas.microsoft.com/office/drawing/2014/main" val="3629580992"/>
                    </a:ext>
                  </a:extLst>
                </a:gridCol>
                <a:gridCol w="4762500">
                  <a:extLst>
                    <a:ext uri="{9D8B030D-6E8A-4147-A177-3AD203B41FA5}">
                      <a16:colId xmlns:a16="http://schemas.microsoft.com/office/drawing/2014/main" val="1211406519"/>
                    </a:ext>
                  </a:extLst>
                </a:gridCol>
              </a:tblGrid>
              <a:tr h="608010">
                <a:tc>
                  <a:txBody>
                    <a:bodyPr/>
                    <a:lstStyle/>
                    <a:p>
                      <a:r>
                        <a:rPr lang="en-US" dirty="0"/>
                        <a:t>District</a:t>
                      </a:r>
                    </a:p>
                  </a:txBody>
                  <a:tcPr/>
                </a:tc>
                <a:tc>
                  <a:txBody>
                    <a:bodyPr/>
                    <a:lstStyle/>
                    <a:p>
                      <a:r>
                        <a:rPr lang="en-US" dirty="0"/>
                        <a:t>Current (Outdated)</a:t>
                      </a:r>
                    </a:p>
                  </a:txBody>
                  <a:tcPr/>
                </a:tc>
                <a:tc>
                  <a:txBody>
                    <a:bodyPr/>
                    <a:lstStyle/>
                    <a:p>
                      <a:r>
                        <a:rPr lang="en-US" dirty="0"/>
                        <a:t>Proposed (State Law Compliant)</a:t>
                      </a:r>
                    </a:p>
                  </a:txBody>
                  <a:tcPr/>
                </a:tc>
                <a:extLst>
                  <a:ext uri="{0D108BD9-81ED-4DB2-BD59-A6C34878D82A}">
                    <a16:rowId xmlns:a16="http://schemas.microsoft.com/office/drawing/2014/main" val="2520689767"/>
                  </a:ext>
                </a:extLst>
              </a:tr>
              <a:tr h="370840">
                <a:tc>
                  <a:txBody>
                    <a:bodyPr/>
                    <a:lstStyle/>
                    <a:p>
                      <a:r>
                        <a:rPr lang="en-US" dirty="0"/>
                        <a:t>174-8.12 </a:t>
                      </a:r>
                    </a:p>
                    <a:p>
                      <a:r>
                        <a:rPr lang="en-US" dirty="0"/>
                        <a:t>(Downtown District) </a:t>
                      </a:r>
                    </a:p>
                    <a:p>
                      <a:r>
                        <a:rPr lang="en-US" dirty="0"/>
                        <a:t>D Uses Permitted by Special Permit</a:t>
                      </a:r>
                    </a:p>
                  </a:txBody>
                  <a:tcPr/>
                </a:tc>
                <a:tc>
                  <a:txBody>
                    <a:bodyPr/>
                    <a:lstStyle/>
                    <a:p>
                      <a:r>
                        <a:rPr lang="en-US" dirty="0"/>
                        <a:t>(1) Accessory apartment</a:t>
                      </a:r>
                    </a:p>
                  </a:txBody>
                  <a:tcPr/>
                </a:tc>
                <a:tc>
                  <a:txBody>
                    <a:bodyPr/>
                    <a:lstStyle/>
                    <a:p>
                      <a:r>
                        <a:rPr lang="en-US" dirty="0"/>
                        <a:t>(1) Accessory dwelling unit whose gross floor area is greater than 900 sq. ft</a:t>
                      </a:r>
                    </a:p>
                  </a:txBody>
                  <a:tcPr/>
                </a:tc>
                <a:extLst>
                  <a:ext uri="{0D108BD9-81ED-4DB2-BD59-A6C34878D82A}">
                    <a16:rowId xmlns:a16="http://schemas.microsoft.com/office/drawing/2014/main" val="13674250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174-8.2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(Residence A District) </a:t>
                      </a:r>
                    </a:p>
                    <a:p>
                      <a:r>
                        <a:rPr lang="en-US" dirty="0"/>
                        <a:t>A Permitted Use</a:t>
                      </a:r>
                    </a:p>
                  </a:txBody>
                  <a:tcPr/>
                </a:tc>
                <a:tc>
                  <a:txBody>
                    <a:bodyPr/>
                    <a:lstStyle/>
                    <a:p>
                      <a:r>
                        <a:rPr lang="en-US" dirty="0"/>
                        <a:t>No # 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(11) Accessory dwelling unit that is not larger in gross floor area than ½ the Gross Floor Area of the Principal Dwelling or 900 Sq. ft., whichever is smaller.</a:t>
                      </a:r>
                    </a:p>
                  </a:txBody>
                  <a:tcPr/>
                </a:tc>
                <a:extLst>
                  <a:ext uri="{0D108BD9-81ED-4DB2-BD59-A6C34878D82A}">
                    <a16:rowId xmlns:a16="http://schemas.microsoft.com/office/drawing/2014/main" val="1698725903"/>
                  </a:ext>
                </a:extLst>
              </a:tr>
              <a:tr h="370840">
                <a:tc>
                  <a:txBody>
                    <a:bodyPr/>
                    <a:lstStyle/>
                    <a:p>
                      <a:r>
                        <a:rPr lang="en-US" dirty="0"/>
                        <a:t>174-8.2 </a:t>
                      </a:r>
                    </a:p>
                    <a:p>
                      <a:r>
                        <a:rPr lang="en-US" dirty="0"/>
                        <a:t>(Residence A District) </a:t>
                      </a:r>
                    </a:p>
                    <a:p>
                      <a:r>
                        <a:rPr lang="en-US" dirty="0"/>
                        <a:t>B Uses Permitted by Special Permit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Accessory apartment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Accessory dwelling unit whose gross floor area is greater than 900 sq. ft</a:t>
                      </a:r>
                    </a:p>
                  </a:txBody>
                  <a:tcPr/>
                </a:tc>
                <a:extLst>
                  <a:ext uri="{0D108BD9-81ED-4DB2-BD59-A6C34878D82A}">
                    <a16:rowId xmlns:a16="http://schemas.microsoft.com/office/drawing/2014/main" val="2558880743"/>
                  </a:ext>
                </a:extLst>
              </a:tr>
              <a:tr h="370840">
                <a:tc>
                  <a:txBody>
                    <a:bodyPr/>
                    <a:lstStyle/>
                    <a:p>
                      <a:r>
                        <a:rPr lang="en-US" dirty="0"/>
                        <a:t>174-8.4 BV </a:t>
                      </a:r>
                    </a:p>
                    <a:p>
                      <a:r>
                        <a:rPr lang="en-US" dirty="0"/>
                        <a:t>(Business Village District) </a:t>
                      </a:r>
                    </a:p>
                    <a:p>
                      <a:r>
                        <a:rPr lang="en-US" dirty="0"/>
                        <a:t>D Uses Permitted by Special Permit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Accessory apartment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Accessory dwelling unit whose gross floor area is greater than 900 sq. ft</a:t>
                      </a:r>
                    </a:p>
                    <a:p>
                      <a:endParaRPr lang="en-US" dirty="0"/>
                    </a:p>
                  </a:txBody>
                  <a:tcPr/>
                </a:tc>
                <a:extLst>
                  <a:ext uri="{0D108BD9-81ED-4DB2-BD59-A6C34878D82A}">
                    <a16:rowId xmlns:a16="http://schemas.microsoft.com/office/drawing/2014/main" val="1457467804"/>
                  </a:ext>
                </a:extLst>
              </a:tr>
              <a:tr h="370840">
                <a:tc>
                  <a:txBody>
                    <a:bodyPr/>
                    <a:lstStyle/>
                    <a:p>
                      <a:r>
                        <a:rPr lang="en-US" dirty="0"/>
                        <a:t>174-8.5 BH (Highway Business District) </a:t>
                      </a:r>
                    </a:p>
                    <a:p>
                      <a:r>
                        <a:rPr lang="en-US" dirty="0"/>
                        <a:t>C Uses Permitted by Special Permit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Accessory apartment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Accessory dwelling unit whose gross floor area is greater than 900 sq. ft</a:t>
                      </a:r>
                    </a:p>
                    <a:p>
                      <a:endParaRPr lang="en-US" dirty="0"/>
                    </a:p>
                  </a:txBody>
                  <a:tcPr/>
                </a:tc>
                <a:extLst>
                  <a:ext uri="{0D108BD9-81ED-4DB2-BD59-A6C34878D82A}">
                    <a16:rowId xmlns:a16="http://schemas.microsoft.com/office/drawing/2014/main" val="409400752"/>
                  </a:ext>
                </a:extLst>
              </a:tr>
            </a:tbl>
          </a:graphicData>
        </a:graphic>
      </p:graphicFrame>
    </p:spTree>
    <p:extLst>
      <p:ext uri="{BB962C8B-B14F-4D97-AF65-F5344CB8AC3E}">
        <p14:creationId xmlns:p14="http://schemas.microsoft.com/office/powerpoint/2010/main" val="2195200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6C1A3-6617-0420-DAA1-F157B0ED5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CE279-D5AB-2418-AB04-001DA504A2F5}"/>
              </a:ext>
            </a:extLst>
          </p:cNvPr>
          <p:cNvSpPr>
            <a:spLocks noGrp="1"/>
          </p:cNvSpPr>
          <p:nvPr>
            <p:ph type="title"/>
          </p:nvPr>
        </p:nvSpPr>
        <p:spPr/>
        <p:txBody>
          <a:bodyPr/>
          <a:lstStyle/>
          <a:p>
            <a:r>
              <a:rPr lang="en-US" dirty="0"/>
              <a:t>Current vs. Proposed Special Permit Updates</a:t>
            </a:r>
          </a:p>
        </p:txBody>
      </p:sp>
      <p:sp>
        <p:nvSpPr>
          <p:cNvPr id="3" name="Footer Placeholder 2">
            <a:extLst>
              <a:ext uri="{FF2B5EF4-FFF2-40B4-BE49-F238E27FC236}">
                <a16:creationId xmlns:a16="http://schemas.microsoft.com/office/drawing/2014/main" id="{74D6E502-61E6-B848-8541-4C03F066EC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19F07-2782-FE87-5A69-037E5CE1905E}"/>
              </a:ext>
            </a:extLst>
          </p:cNvPr>
          <p:cNvSpPr>
            <a:spLocks noGrp="1"/>
          </p:cNvSpPr>
          <p:nvPr>
            <p:ph type="sldNum" sz="quarter" idx="12"/>
          </p:nvPr>
        </p:nvSpPr>
        <p:spPr/>
        <p:txBody>
          <a:bodyPr/>
          <a:lstStyle/>
          <a:p>
            <a:fld id="{E0788EFF-A5C8-0941-9C7C-109013263273}" type="slidenum">
              <a:rPr lang="en-US" smtClean="0"/>
              <a:t>8</a:t>
            </a:fld>
            <a:endParaRPr lang="en-US"/>
          </a:p>
        </p:txBody>
      </p:sp>
      <p:graphicFrame>
        <p:nvGraphicFramePr>
          <p:cNvPr id="6" name="Content Placeholder 5">
            <a:extLst>
              <a:ext uri="{FF2B5EF4-FFF2-40B4-BE49-F238E27FC236}">
                <a16:creationId xmlns:a16="http://schemas.microsoft.com/office/drawing/2014/main" id="{68972D83-3651-48A7-C1D1-730C032CA6D6}"/>
              </a:ext>
            </a:extLst>
          </p:cNvPr>
          <p:cNvGraphicFramePr>
            <a:graphicFrameLocks noGrp="1"/>
          </p:cNvGraphicFramePr>
          <p:nvPr>
            <p:ph idx="1"/>
            <p:extLst>
              <p:ext uri="{D42A27DB-BD31-4B8C-83A1-F6EECF244321}">
                <p14:modId xmlns:p14="http://schemas.microsoft.com/office/powerpoint/2010/main" val="346729839"/>
              </p:ext>
            </p:extLst>
          </p:nvPr>
        </p:nvGraphicFramePr>
        <p:xfrm>
          <a:off x="457200" y="1120778"/>
          <a:ext cx="11277600" cy="4131307"/>
        </p:xfrm>
        <a:graphic>
          <a:graphicData uri="http://schemas.openxmlformats.org/drawingml/2006/table">
            <a:tbl>
              <a:tblPr firstRow="1" bandRow="1">
                <a:tableStyleId>{21E4AEA4-8DFA-4A89-87EB-49C32662AFE0}</a:tableStyleId>
              </a:tblPr>
              <a:tblGrid>
                <a:gridCol w="4257675">
                  <a:extLst>
                    <a:ext uri="{9D8B030D-6E8A-4147-A177-3AD203B41FA5}">
                      <a16:colId xmlns:a16="http://schemas.microsoft.com/office/drawing/2014/main" val="1065279003"/>
                    </a:ext>
                  </a:extLst>
                </a:gridCol>
                <a:gridCol w="2286000">
                  <a:extLst>
                    <a:ext uri="{9D8B030D-6E8A-4147-A177-3AD203B41FA5}">
                      <a16:colId xmlns:a16="http://schemas.microsoft.com/office/drawing/2014/main" val="3629580992"/>
                    </a:ext>
                  </a:extLst>
                </a:gridCol>
                <a:gridCol w="4733925">
                  <a:extLst>
                    <a:ext uri="{9D8B030D-6E8A-4147-A177-3AD203B41FA5}">
                      <a16:colId xmlns:a16="http://schemas.microsoft.com/office/drawing/2014/main" val="1211406519"/>
                    </a:ext>
                  </a:extLst>
                </a:gridCol>
              </a:tblGrid>
              <a:tr h="565147">
                <a:tc>
                  <a:txBody>
                    <a:bodyPr/>
                    <a:lstStyle/>
                    <a:p>
                      <a:r>
                        <a:rPr lang="en-US" dirty="0"/>
                        <a:t>District</a:t>
                      </a:r>
                    </a:p>
                  </a:txBody>
                  <a:tcPr/>
                </a:tc>
                <a:tc>
                  <a:txBody>
                    <a:bodyPr/>
                    <a:lstStyle/>
                    <a:p>
                      <a:r>
                        <a:rPr lang="en-US" dirty="0"/>
                        <a:t>Current (Outdated)</a:t>
                      </a:r>
                    </a:p>
                  </a:txBody>
                  <a:tcPr/>
                </a:tc>
                <a:tc>
                  <a:txBody>
                    <a:bodyPr/>
                    <a:lstStyle/>
                    <a:p>
                      <a:r>
                        <a:rPr lang="en-US" dirty="0"/>
                        <a:t>Proposed (State Law Compliant)</a:t>
                      </a:r>
                    </a:p>
                  </a:txBody>
                  <a:tcPr/>
                </a:tc>
                <a:extLst>
                  <a:ext uri="{0D108BD9-81ED-4DB2-BD59-A6C34878D82A}">
                    <a16:rowId xmlns:a16="http://schemas.microsoft.com/office/drawing/2014/main" val="2520689767"/>
                  </a:ext>
                </a:extLst>
              </a:tr>
              <a:tr h="370840">
                <a:tc>
                  <a:txBody>
                    <a:bodyPr/>
                    <a:lstStyle/>
                    <a:p>
                      <a:r>
                        <a:rPr lang="en-US" dirty="0"/>
                        <a:t>174-8.6 IP </a:t>
                      </a:r>
                    </a:p>
                    <a:p>
                      <a:r>
                        <a:rPr lang="en-US" dirty="0"/>
                        <a:t>(Industrial Park District)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 Uses Permitted by Special Permit</a:t>
                      </a:r>
                    </a:p>
                    <a:p>
                      <a:endParaRPr lang="en-US" dirty="0"/>
                    </a:p>
                  </a:txBody>
                  <a:tcPr/>
                </a:tc>
                <a:tc>
                  <a:txBody>
                    <a:bodyPr/>
                    <a:lstStyle/>
                    <a:p>
                      <a:r>
                        <a:rPr lang="en-US" dirty="0"/>
                        <a:t>(2) Accessory apartment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Remove (2) and align numbers according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(Administrative note: (Remove (2) accessory apartment and shift the numbers currently labeled (3)- (15) to number (2) through (14))</a:t>
                      </a:r>
                    </a:p>
                  </a:txBody>
                  <a:tcPr/>
                </a:tc>
                <a:extLst>
                  <a:ext uri="{0D108BD9-81ED-4DB2-BD59-A6C34878D82A}">
                    <a16:rowId xmlns:a16="http://schemas.microsoft.com/office/drawing/2014/main" val="1367425067"/>
                  </a:ext>
                </a:extLst>
              </a:tr>
              <a:tr h="370840">
                <a:tc>
                  <a:txBody>
                    <a:bodyPr/>
                    <a:lstStyle/>
                    <a:p>
                      <a:r>
                        <a:rPr lang="en-US" dirty="0"/>
                        <a:t>174-8.7 ID </a:t>
                      </a:r>
                    </a:p>
                    <a:p>
                      <a:r>
                        <a:rPr lang="en-US" dirty="0"/>
                        <a:t>(Industrial District) </a:t>
                      </a:r>
                    </a:p>
                    <a:p>
                      <a:r>
                        <a:rPr lang="en-US" dirty="0"/>
                        <a:t>C Uses Permitted by Special Permit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Accessory apartment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Accessory dwelling unit whose gross floor area is greater than 900 sq. ft</a:t>
                      </a:r>
                    </a:p>
                    <a:p>
                      <a:endParaRPr lang="en-US" dirty="0"/>
                    </a:p>
                  </a:txBody>
                  <a:tcPr/>
                </a:tc>
                <a:extLst>
                  <a:ext uri="{0D108BD9-81ED-4DB2-BD59-A6C34878D82A}">
                    <a16:rowId xmlns:a16="http://schemas.microsoft.com/office/drawing/2014/main" val="1698725903"/>
                  </a:ext>
                </a:extLst>
              </a:tr>
              <a:tr h="370840">
                <a:tc>
                  <a:txBody>
                    <a:bodyPr/>
                    <a:lstStyle/>
                    <a:p>
                      <a:r>
                        <a:rPr lang="en-US" dirty="0"/>
                        <a:t>174-8.8 SP </a:t>
                      </a:r>
                    </a:p>
                    <a:p>
                      <a:r>
                        <a:rPr lang="en-US" dirty="0"/>
                        <a:t>(SP Research, Scientific and Professional District)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 Uses Permitted by Special Permit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Accessory apartment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Accessory dwelling unit whose gross floor area is greater than 900 sq. ft.</a:t>
                      </a:r>
                    </a:p>
                    <a:p>
                      <a:endParaRPr lang="en-US" dirty="0"/>
                    </a:p>
                  </a:txBody>
                  <a:tcPr/>
                </a:tc>
                <a:extLst>
                  <a:ext uri="{0D108BD9-81ED-4DB2-BD59-A6C34878D82A}">
                    <a16:rowId xmlns:a16="http://schemas.microsoft.com/office/drawing/2014/main" val="2558880743"/>
                  </a:ext>
                </a:extLst>
              </a:tr>
            </a:tbl>
          </a:graphicData>
        </a:graphic>
      </p:graphicFrame>
    </p:spTree>
    <p:extLst>
      <p:ext uri="{BB962C8B-B14F-4D97-AF65-F5344CB8AC3E}">
        <p14:creationId xmlns:p14="http://schemas.microsoft.com/office/powerpoint/2010/main" val="4179931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650FC-DD46-DF8D-11A8-A111AB263A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55700E-F592-6B80-1266-43A9C995A5B5}"/>
              </a:ext>
            </a:extLst>
          </p:cNvPr>
          <p:cNvSpPr>
            <a:spLocks noGrp="1"/>
          </p:cNvSpPr>
          <p:nvPr>
            <p:ph type="title"/>
          </p:nvPr>
        </p:nvSpPr>
        <p:spPr/>
        <p:txBody>
          <a:bodyPr>
            <a:normAutofit fontScale="90000"/>
          </a:bodyPr>
          <a:lstStyle/>
          <a:p>
            <a:r>
              <a:rPr lang="en-US" sz="3100" dirty="0"/>
              <a:t>Current vs. Proposed 174-9 Special permit requirements (B) </a:t>
            </a:r>
            <a:br>
              <a:rPr lang="en-US" sz="4000" dirty="0"/>
            </a:br>
            <a:endParaRPr lang="en-US" dirty="0"/>
          </a:p>
        </p:txBody>
      </p:sp>
      <p:sp>
        <p:nvSpPr>
          <p:cNvPr id="3" name="Footer Placeholder 2">
            <a:extLst>
              <a:ext uri="{FF2B5EF4-FFF2-40B4-BE49-F238E27FC236}">
                <a16:creationId xmlns:a16="http://schemas.microsoft.com/office/drawing/2014/main" id="{2BBA9A0B-FDF2-81EF-2A44-ED98FE2F2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BB549D-823A-3810-81F3-D3D477EC2588}"/>
              </a:ext>
            </a:extLst>
          </p:cNvPr>
          <p:cNvSpPr>
            <a:spLocks noGrp="1"/>
          </p:cNvSpPr>
          <p:nvPr>
            <p:ph type="sldNum" sz="quarter" idx="12"/>
          </p:nvPr>
        </p:nvSpPr>
        <p:spPr/>
        <p:txBody>
          <a:bodyPr/>
          <a:lstStyle/>
          <a:p>
            <a:fld id="{E0788EFF-A5C8-0941-9C7C-109013263273}" type="slidenum">
              <a:rPr lang="en-US" smtClean="0"/>
              <a:t>9</a:t>
            </a:fld>
            <a:endParaRPr lang="en-US"/>
          </a:p>
        </p:txBody>
      </p:sp>
      <p:graphicFrame>
        <p:nvGraphicFramePr>
          <p:cNvPr id="6" name="Content Placeholder 5">
            <a:extLst>
              <a:ext uri="{FF2B5EF4-FFF2-40B4-BE49-F238E27FC236}">
                <a16:creationId xmlns:a16="http://schemas.microsoft.com/office/drawing/2014/main" id="{8A108AE3-8F59-286C-AA1F-E6FAB9C1472C}"/>
              </a:ext>
            </a:extLst>
          </p:cNvPr>
          <p:cNvGraphicFramePr>
            <a:graphicFrameLocks noGrp="1"/>
          </p:cNvGraphicFramePr>
          <p:nvPr>
            <p:ph idx="1"/>
            <p:extLst>
              <p:ext uri="{D42A27DB-BD31-4B8C-83A1-F6EECF244321}">
                <p14:modId xmlns:p14="http://schemas.microsoft.com/office/powerpoint/2010/main" val="2944273038"/>
              </p:ext>
            </p:extLst>
          </p:nvPr>
        </p:nvGraphicFramePr>
        <p:xfrm>
          <a:off x="457200" y="747084"/>
          <a:ext cx="11277600" cy="6040117"/>
        </p:xfrm>
        <a:graphic>
          <a:graphicData uri="http://schemas.openxmlformats.org/drawingml/2006/table">
            <a:tbl>
              <a:tblPr firstRow="1" bandRow="1">
                <a:tableStyleId>{21E4AEA4-8DFA-4A89-87EB-49C32662AFE0}</a:tableStyleId>
              </a:tblPr>
              <a:tblGrid>
                <a:gridCol w="5744562">
                  <a:extLst>
                    <a:ext uri="{9D8B030D-6E8A-4147-A177-3AD203B41FA5}">
                      <a16:colId xmlns:a16="http://schemas.microsoft.com/office/drawing/2014/main" val="3629580992"/>
                    </a:ext>
                  </a:extLst>
                </a:gridCol>
                <a:gridCol w="5533038">
                  <a:extLst>
                    <a:ext uri="{9D8B030D-6E8A-4147-A177-3AD203B41FA5}">
                      <a16:colId xmlns:a16="http://schemas.microsoft.com/office/drawing/2014/main" val="1211406519"/>
                    </a:ext>
                  </a:extLst>
                </a:gridCol>
              </a:tblGrid>
              <a:tr h="279397">
                <a:tc>
                  <a:txBody>
                    <a:bodyPr/>
                    <a:lstStyle/>
                    <a:p>
                      <a:r>
                        <a:rPr lang="en-US" sz="1200" dirty="0"/>
                        <a:t>Current (Outdated)</a:t>
                      </a:r>
                    </a:p>
                  </a:txBody>
                  <a:tcPr/>
                </a:tc>
                <a:tc>
                  <a:txBody>
                    <a:bodyPr/>
                    <a:lstStyle/>
                    <a:p>
                      <a:r>
                        <a:rPr lang="en-US" sz="1200" dirty="0"/>
                        <a:t>Proposed (State Law Compliant)</a:t>
                      </a:r>
                    </a:p>
                  </a:txBody>
                  <a:tcPr/>
                </a:tc>
                <a:extLst>
                  <a:ext uri="{0D108BD9-81ED-4DB2-BD59-A6C34878D82A}">
                    <a16:rowId xmlns:a16="http://schemas.microsoft.com/office/drawing/2014/main" val="2520689767"/>
                  </a:ext>
                </a:extLst>
              </a:tr>
              <a:tr h="370840">
                <a:tc>
                  <a:txBody>
                    <a:bodyPr/>
                    <a:lstStyle/>
                    <a:p>
                      <a:r>
                        <a:rPr lang="en-US" sz="1200" b="0" i="0" kern="1200" dirty="0">
                          <a:solidFill>
                            <a:schemeClr val="dk1"/>
                          </a:solidFill>
                          <a:effectLst/>
                          <a:latin typeface="+mn-lt"/>
                          <a:ea typeface="+mn-ea"/>
                          <a:cs typeface="+mn-cs"/>
                        </a:rPr>
                        <a:t>B </a:t>
                      </a:r>
                      <a:r>
                        <a:rPr lang="en-US" sz="1200" b="0" i="0" strike="sngStrike" kern="1200" dirty="0">
                          <a:solidFill>
                            <a:schemeClr val="dk1"/>
                          </a:solidFill>
                          <a:effectLst/>
                          <a:latin typeface="+mn-lt"/>
                          <a:ea typeface="+mn-ea"/>
                          <a:cs typeface="+mn-cs"/>
                        </a:rPr>
                        <a:t>Accessory apartments. </a:t>
                      </a:r>
                      <a:r>
                        <a:rPr lang="en-US" sz="1200" b="0" i="0" kern="1200" dirty="0">
                          <a:solidFill>
                            <a:schemeClr val="dk1"/>
                          </a:solidFill>
                          <a:effectLst/>
                          <a:latin typeface="+mn-lt"/>
                          <a:ea typeface="+mn-ea"/>
                          <a:cs typeface="+mn-cs"/>
                        </a:rPr>
                        <a:t>Special permits for </a:t>
                      </a:r>
                      <a:r>
                        <a:rPr lang="en-US" sz="1200" b="0" i="0" strike="sngStrike" kern="1200" dirty="0">
                          <a:solidFill>
                            <a:schemeClr val="dk1"/>
                          </a:solidFill>
                          <a:effectLst/>
                          <a:latin typeface="+mn-lt"/>
                          <a:ea typeface="+mn-ea"/>
                          <a:cs typeface="+mn-cs"/>
                        </a:rPr>
                        <a:t>accessory apartments </a:t>
                      </a:r>
                      <a:r>
                        <a:rPr lang="en-US" sz="1200" b="0" i="0" kern="1200" dirty="0">
                          <a:solidFill>
                            <a:schemeClr val="dk1"/>
                          </a:solidFill>
                          <a:effectLst/>
                          <a:latin typeface="+mn-lt"/>
                          <a:ea typeface="+mn-ea"/>
                          <a:cs typeface="+mn-cs"/>
                        </a:rPr>
                        <a:t>may be issued upon referral of the application and receipt and consideration of a report, or after 35 days elapse without such report, from the Board of Health, certifying that adequate provisions have been made in accordance with the requirements of the Board of Health for drainage and for the disposal of sewage and waste generated by the occupancy of the apartment, and from the Planning Board, describing the lot on which the dwelling is located, the neighborhood where it is located and the effect of the proposed apartment thereon, the adequacy of ingress and egress provisions, the recommendations of the Planning Board as to the advisability of granting the special permit and any restrictions that should be imposed as a condition thereof and the provisions for off-street parking in a manner consistent with the character of the premises. If the decision of the Board of Appeals differs from the recommendations of the Planning Board, the reasons therefor shall be stated in the decision. The accessory apartment shall comply with the following conditions and requirements:</a:t>
                      </a:r>
                    </a:p>
                    <a:p>
                      <a:r>
                        <a:rPr lang="en-US" sz="1200" b="0" i="0" kern="1200" dirty="0">
                          <a:solidFill>
                            <a:schemeClr val="dk1"/>
                          </a:solidFill>
                          <a:effectLst/>
                          <a:latin typeface="+mn-lt"/>
                          <a:ea typeface="+mn-ea"/>
                          <a:cs typeface="+mn-cs"/>
                        </a:rPr>
                        <a:t>(1) The habitable floor area of the accessory unit shall not exceed 25% of the habitable floor area of the entire dwelling plus that of any accessory building used for the accessory dwelling.</a:t>
                      </a:r>
                    </a:p>
                    <a:p>
                      <a:r>
                        <a:rPr lang="en-US" sz="1200" b="0" i="0" u="none" strike="noStrike" kern="1200" dirty="0">
                          <a:solidFill>
                            <a:schemeClr val="dk1"/>
                          </a:solidFill>
                          <a:effectLst/>
                          <a:latin typeface="+mn-lt"/>
                          <a:ea typeface="+mn-ea"/>
                          <a:cs typeface="+mn-cs"/>
                        </a:rPr>
                        <a:t>(2) </a:t>
                      </a:r>
                      <a:r>
                        <a:rPr lang="en-US" sz="1200" b="0" i="0" kern="1200" dirty="0">
                          <a:solidFill>
                            <a:schemeClr val="dk1"/>
                          </a:solidFill>
                          <a:effectLst/>
                          <a:latin typeface="+mn-lt"/>
                          <a:ea typeface="+mn-ea"/>
                          <a:cs typeface="+mn-cs"/>
                        </a:rPr>
                        <a:t>There is no other </a:t>
                      </a:r>
                      <a:r>
                        <a:rPr lang="en-US" sz="1200" b="0" i="0" strike="sngStrike" kern="1200" dirty="0">
                          <a:solidFill>
                            <a:schemeClr val="dk1"/>
                          </a:solidFill>
                          <a:effectLst/>
                          <a:latin typeface="+mn-lt"/>
                          <a:ea typeface="+mn-ea"/>
                          <a:cs typeface="+mn-cs"/>
                        </a:rPr>
                        <a:t>apartment</a:t>
                      </a:r>
                      <a:r>
                        <a:rPr lang="en-US" sz="1200" b="0" i="0" kern="1200" dirty="0">
                          <a:solidFill>
                            <a:schemeClr val="dk1"/>
                          </a:solidFill>
                          <a:effectLst/>
                          <a:latin typeface="+mn-lt"/>
                          <a:ea typeface="+mn-ea"/>
                          <a:cs typeface="+mn-cs"/>
                        </a:rPr>
                        <a:t> on the lot on which the accessory </a:t>
                      </a:r>
                      <a:r>
                        <a:rPr lang="en-US" sz="1200" b="0" i="0" strike="sngStrike" kern="1200" dirty="0">
                          <a:solidFill>
                            <a:schemeClr val="dk1"/>
                          </a:solidFill>
                          <a:effectLst/>
                          <a:latin typeface="+mn-lt"/>
                          <a:ea typeface="+mn-ea"/>
                          <a:cs typeface="+mn-cs"/>
                        </a:rPr>
                        <a:t>apartment</a:t>
                      </a:r>
                      <a:r>
                        <a:rPr lang="en-US" sz="1200" b="0" i="0" kern="1200" dirty="0">
                          <a:solidFill>
                            <a:schemeClr val="dk1"/>
                          </a:solidFill>
                          <a:effectLst/>
                          <a:latin typeface="+mn-lt"/>
                          <a:ea typeface="+mn-ea"/>
                          <a:cs typeface="+mn-cs"/>
                        </a:rPr>
                        <a:t> is proposed.</a:t>
                      </a:r>
                    </a:p>
                    <a:p>
                      <a:r>
                        <a:rPr lang="en-US" sz="1200" b="0" i="0" u="none" strike="noStrike" kern="1200" dirty="0">
                          <a:solidFill>
                            <a:schemeClr val="dk1"/>
                          </a:solidFill>
                          <a:effectLst/>
                          <a:latin typeface="+mn-lt"/>
                          <a:ea typeface="+mn-ea"/>
                          <a:cs typeface="+mn-cs"/>
                        </a:rPr>
                        <a:t>(3) </a:t>
                      </a:r>
                      <a:r>
                        <a:rPr lang="en-US" sz="1200" b="0" i="0" kern="1200" dirty="0">
                          <a:solidFill>
                            <a:schemeClr val="dk1"/>
                          </a:solidFill>
                          <a:effectLst/>
                          <a:latin typeface="+mn-lt"/>
                          <a:ea typeface="+mn-ea"/>
                          <a:cs typeface="+mn-cs"/>
                        </a:rPr>
                        <a:t>Not more than the required minimum exterior alterations have been or will be made to the one-family house and to any accessory buildings, and the site plan of the lot and floor plans of the dwelling thereon have been filed with the Building Inspector prior to the application to the Board of Appeals.</a:t>
                      </a:r>
                    </a:p>
                    <a:p>
                      <a:r>
                        <a:rPr lang="en-US" sz="1200" b="0" i="0" strike="sngStrike" kern="1200" dirty="0">
                          <a:solidFill>
                            <a:schemeClr val="dk1"/>
                          </a:solidFill>
                          <a:effectLst/>
                          <a:latin typeface="+mn-lt"/>
                          <a:ea typeface="+mn-ea"/>
                          <a:cs typeface="+mn-cs"/>
                        </a:rPr>
                        <a:t>(4) The total cumulative number of accessory apartments permitted by the Board of Appeals since January 1979 shall at no time exceed 5% of the total number of one-family houses in Southborough at the beginning of the year in which the application is filed, based on the Assessor's records. Residences containing apartments shall be counted as one-family houses for the purposes of this subsection.</a:t>
                      </a:r>
                    </a:p>
                    <a:p>
                      <a:endParaRPr lang="en-US" sz="1200" dirty="0"/>
                    </a:p>
                  </a:txBody>
                  <a:tcPr/>
                </a:tc>
                <a:tc>
                  <a:txBody>
                    <a:bodyPr/>
                    <a:lstStyle/>
                    <a:p>
                      <a:r>
                        <a:rPr lang="en-US" sz="1200" dirty="0"/>
                        <a:t>B. </a:t>
                      </a:r>
                      <a:r>
                        <a:rPr lang="en-US" sz="1200" b="1" dirty="0"/>
                        <a:t>Accessory dwelling units</a:t>
                      </a:r>
                      <a:r>
                        <a:rPr lang="en-US" sz="1200" dirty="0"/>
                        <a:t>. Special permits for </a:t>
                      </a:r>
                      <a:r>
                        <a:rPr lang="en-US" sz="1200" b="1" dirty="0"/>
                        <a:t>accessory dwelling units exceeding state law dimensional standards (MGL c. 40A, §1A) </a:t>
                      </a:r>
                      <a:r>
                        <a:rPr lang="en-US" sz="1200" dirty="0"/>
                        <a:t>may be issued upon referral of the application and receipt and consideration of a report, or after 35 days elapse without such report, from the Board of Health, certifying that adequate provisions have been made in accordance with the requirements of the Board of Health for drainage and for the disposal of sewage and waste generated by the occupancy of the apartment, and from the Planning Board, describing the lot on which the dwelling is located, the neighborhood where it is located and the effect of the proposed apartment thereon, the adequacy of ingress and egress provisions, the recommendations of the Planning Board as to the advisability of granting the special permit and any restrictions that should be imposed as a condition thereof and the provisions for off-street parking in a manner consistent with the character of the premises. If the decision of the Board of Appeals differs from the recommendations of the Planning Board, the reasons therefor shall be stated in the decision. The accessory dwelling unit shall comply with the following conditions and requirements:</a:t>
                      </a:r>
                    </a:p>
                    <a:p>
                      <a:r>
                        <a:rPr lang="en-US" sz="1200" dirty="0"/>
                        <a:t>(1) The habitable floor area of the accessory unit shall not exceed 25% of the habitable floor area of the entire dwelling plus that of any accessory building used for the accessory dwelling</a:t>
                      </a:r>
                    </a:p>
                    <a:p>
                      <a:r>
                        <a:rPr lang="en-US" sz="1200" dirty="0"/>
                        <a:t>(2) There is no other </a:t>
                      </a:r>
                      <a:r>
                        <a:rPr lang="en-US" sz="1200" b="1" dirty="0"/>
                        <a:t>accessory dwelling unit </a:t>
                      </a:r>
                      <a:r>
                        <a:rPr lang="en-US" sz="1200" dirty="0"/>
                        <a:t>on the lot on which the </a:t>
                      </a:r>
                      <a:r>
                        <a:rPr lang="en-US" sz="1200" b="1" dirty="0"/>
                        <a:t>accessory dwelling unit </a:t>
                      </a:r>
                      <a:r>
                        <a:rPr lang="en-US" sz="1200" dirty="0"/>
                        <a:t>is proposed.</a:t>
                      </a:r>
                    </a:p>
                    <a:p>
                      <a:r>
                        <a:rPr lang="en-US" sz="1200" dirty="0"/>
                        <a:t>(3) Not more than the required minimum exterior alterations have been or will be made to the one-family house and to any accessory buildings, and the site plan of the lot and floor plans of the dwelling thereon have been filed with the Building Inspector prior to the application to the Board of Appeals.</a:t>
                      </a:r>
                    </a:p>
                  </a:txBody>
                  <a:tcPr/>
                </a:tc>
                <a:extLst>
                  <a:ext uri="{0D108BD9-81ED-4DB2-BD59-A6C34878D82A}">
                    <a16:rowId xmlns:a16="http://schemas.microsoft.com/office/drawing/2014/main" val="1367425067"/>
                  </a:ext>
                </a:extLst>
              </a:tr>
            </a:tbl>
          </a:graphicData>
        </a:graphic>
      </p:graphicFrame>
    </p:spTree>
    <p:extLst>
      <p:ext uri="{BB962C8B-B14F-4D97-AF65-F5344CB8AC3E}">
        <p14:creationId xmlns:p14="http://schemas.microsoft.com/office/powerpoint/2010/main" val="2507312152"/>
      </p:ext>
    </p:extLst>
  </p:cSld>
  <p:clrMapOvr>
    <a:masterClrMapping/>
  </p:clrMapOvr>
</p:sld>
</file>

<file path=ppt/theme/theme1.xml><?xml version="1.0" encoding="utf-8"?>
<a:theme xmlns:a="http://schemas.openxmlformats.org/drawingml/2006/main" name="Office Theme">
  <a:themeElements>
    <a:clrScheme name="Southborough">
      <a:dk1>
        <a:srgbClr val="000000"/>
      </a:dk1>
      <a:lt1>
        <a:srgbClr val="FFFFFF"/>
      </a:lt1>
      <a:dk2>
        <a:srgbClr val="44546A"/>
      </a:dk2>
      <a:lt2>
        <a:srgbClr val="E7E6E6"/>
      </a:lt2>
      <a:accent1>
        <a:srgbClr val="006838"/>
      </a:accent1>
      <a:accent2>
        <a:srgbClr val="10739A"/>
      </a:accent2>
      <a:accent3>
        <a:srgbClr val="52AACE"/>
      </a:accent3>
      <a:accent4>
        <a:srgbClr val="58595B"/>
      </a:accent4>
      <a:accent5>
        <a:srgbClr val="80828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12159</TotalTime>
  <Words>1908</Words>
  <Application>Microsoft Macintosh PowerPoint</Application>
  <PresentationFormat>Widescreen</PresentationFormat>
  <Paragraphs>122</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Symbol</vt:lpstr>
      <vt:lpstr>Times New Roman</vt:lpstr>
      <vt:lpstr>Office Theme</vt:lpstr>
      <vt:lpstr>Article #10  Amend Zoning Bylaw:  #10: Accessory Dwelling Unit</vt:lpstr>
      <vt:lpstr>What is an Accessory Dwelling Unit (ADU)?</vt:lpstr>
      <vt:lpstr>Why is Southborough Amending its ADU Bylaw? </vt:lpstr>
      <vt:lpstr>Our Existing Bylaw Requires “Clean-up”</vt:lpstr>
      <vt:lpstr>What Will Change in Our Town Zoning?</vt:lpstr>
      <vt:lpstr>Current vs. Proposed Definition</vt:lpstr>
      <vt:lpstr>Current vs. Proposed District Updates</vt:lpstr>
      <vt:lpstr>Current vs. Proposed Special Permit Updates</vt:lpstr>
      <vt:lpstr>Current vs. Proposed 174-9 Special permit requirements (B)  </vt:lpstr>
      <vt:lpstr>Current vs. Proposed 174-13.8 Adaptive reuse of historic buildings (B)  </vt:lpstr>
      <vt:lpstr>PLEASE APPROVE ARTICLE #10: ADU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TREE PROTECTION BYLAW</dc:title>
  <dc:creator>Maureen Wendell</dc:creator>
  <cp:lastModifiedBy>Hoolahan, Marnie</cp:lastModifiedBy>
  <cp:revision>136</cp:revision>
  <cp:lastPrinted>2023-02-26T21:26:46Z</cp:lastPrinted>
  <dcterms:created xsi:type="dcterms:W3CDTF">2022-04-19T20:17:25Z</dcterms:created>
  <dcterms:modified xsi:type="dcterms:W3CDTF">2025-09-26T13:25:41Z</dcterms:modified>
</cp:coreProperties>
</file>